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9" r:id="rId1"/>
  </p:sldMasterIdLst>
  <p:notesMasterIdLst>
    <p:notesMasterId r:id="rId60"/>
  </p:notesMasterIdLst>
  <p:handoutMasterIdLst>
    <p:handoutMasterId r:id="rId61"/>
  </p:handoutMasterIdLst>
  <p:sldIdLst>
    <p:sldId id="257" r:id="rId2"/>
    <p:sldId id="465" r:id="rId3"/>
    <p:sldId id="667" r:id="rId4"/>
    <p:sldId id="668" r:id="rId5"/>
    <p:sldId id="264" r:id="rId6"/>
    <p:sldId id="643" r:id="rId7"/>
    <p:sldId id="648" r:id="rId8"/>
    <p:sldId id="493" r:id="rId9"/>
    <p:sldId id="270" r:id="rId10"/>
    <p:sldId id="271" r:id="rId11"/>
    <p:sldId id="669" r:id="rId12"/>
    <p:sldId id="670" r:id="rId13"/>
    <p:sldId id="273" r:id="rId14"/>
    <p:sldId id="482" r:id="rId15"/>
    <p:sldId id="274" r:id="rId16"/>
    <p:sldId id="483" r:id="rId17"/>
    <p:sldId id="275" r:id="rId18"/>
    <p:sldId id="671" r:id="rId19"/>
    <p:sldId id="276" r:id="rId20"/>
    <p:sldId id="277" r:id="rId21"/>
    <p:sldId id="418" r:id="rId22"/>
    <p:sldId id="676" r:id="rId23"/>
    <p:sldId id="677" r:id="rId24"/>
    <p:sldId id="678" r:id="rId25"/>
    <p:sldId id="679" r:id="rId26"/>
    <p:sldId id="680" r:id="rId27"/>
    <p:sldId id="278" r:id="rId28"/>
    <p:sldId id="280" r:id="rId29"/>
    <p:sldId id="645" r:id="rId30"/>
    <p:sldId id="646" r:id="rId31"/>
    <p:sldId id="647" r:id="rId32"/>
    <p:sldId id="485" r:id="rId33"/>
    <p:sldId id="486" r:id="rId34"/>
    <p:sldId id="283" r:id="rId35"/>
    <p:sldId id="284" r:id="rId36"/>
    <p:sldId id="290" r:id="rId37"/>
    <p:sldId id="673" r:id="rId38"/>
    <p:sldId id="672" r:id="rId39"/>
    <p:sldId id="674" r:id="rId40"/>
    <p:sldId id="681" r:id="rId41"/>
    <p:sldId id="682" r:id="rId42"/>
    <p:sldId id="683" r:id="rId43"/>
    <p:sldId id="684" r:id="rId44"/>
    <p:sldId id="685" r:id="rId45"/>
    <p:sldId id="686" r:id="rId46"/>
    <p:sldId id="687" r:id="rId47"/>
    <p:sldId id="688" r:id="rId48"/>
    <p:sldId id="318" r:id="rId49"/>
    <p:sldId id="319" r:id="rId50"/>
    <p:sldId id="491" r:id="rId51"/>
    <p:sldId id="492" r:id="rId52"/>
    <p:sldId id="321" r:id="rId53"/>
    <p:sldId id="689" r:id="rId54"/>
    <p:sldId id="690" r:id="rId55"/>
    <p:sldId id="691" r:id="rId56"/>
    <p:sldId id="692" r:id="rId57"/>
    <p:sldId id="693" r:id="rId58"/>
    <p:sldId id="402" r:id="rId59"/>
  </p:sldIdLst>
  <p:sldSz cx="9144000" cy="6858000" type="screen4x3"/>
  <p:notesSz cx="7099300" cy="10234613"/>
  <p:defaultTextStyle>
    <a:defPPr>
      <a:defRPr lang="tr-TR"/>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15">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421C5E"/>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Koyu Stil 1 - Vurgu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Koyu Stil 1 - Vurgu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9631B5-78F2-41C9-869B-9F39066F8104}" styleName="Orta Stil 3 - Vurgu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Orta Stil 3 - Vurgu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Orta Stil 3 - Vurgu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24" autoAdjust="0"/>
    <p:restoredTop sz="97025" autoAdjust="0"/>
  </p:normalViewPr>
  <p:slideViewPr>
    <p:cSldViewPr>
      <p:cViewPr varScale="1">
        <p:scale>
          <a:sx n="83" d="100"/>
          <a:sy n="83" d="100"/>
        </p:scale>
        <p:origin x="1008" y="90"/>
      </p:cViewPr>
      <p:guideLst>
        <p:guide orient="horz" pos="2115"/>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52" d="100"/>
          <a:sy n="52" d="100"/>
        </p:scale>
        <p:origin x="-2946" y="-10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7C93E1-D791-4180-A586-EC4B3822B3F1}" type="doc">
      <dgm:prSet loTypeId="urn:microsoft.com/office/officeart/2005/8/layout/hProcess9" loCatId="process" qsTypeId="urn:microsoft.com/office/officeart/2005/8/quickstyle/3d1" qsCatId="3D" csTypeId="urn:microsoft.com/office/officeart/2005/8/colors/colorful1#1" csCatId="colorful" phldr="1"/>
      <dgm:spPr/>
    </dgm:pt>
    <dgm:pt modelId="{AB92AED3-C584-4D67-B7F9-F4EE87058113}">
      <dgm:prSet phldrT="[Metin]" custT="1"/>
      <dgm:spPr/>
      <dgm:t>
        <a:bodyPr/>
        <a:lstStyle/>
        <a:p>
          <a:r>
            <a:rPr lang="tr-TR" sz="2200" b="1" dirty="0" smtClean="0">
              <a:latin typeface="+mj-lt"/>
              <a:cs typeface="Arial" pitchFamily="34" charset="0"/>
            </a:rPr>
            <a:t>Küresel rekabet</a:t>
          </a:r>
          <a:endParaRPr lang="tr-TR" sz="2200" b="1" dirty="0">
            <a:latin typeface="+mj-lt"/>
            <a:cs typeface="Arial" pitchFamily="34" charset="0"/>
          </a:endParaRPr>
        </a:p>
      </dgm:t>
    </dgm:pt>
    <dgm:pt modelId="{5C6D3F77-9F62-45F3-977B-EA2496121EEE}" type="parTrans" cxnId="{A3F41365-062D-4528-BD44-BFF6F829F50E}">
      <dgm:prSet/>
      <dgm:spPr/>
      <dgm:t>
        <a:bodyPr/>
        <a:lstStyle/>
        <a:p>
          <a:endParaRPr lang="tr-TR" sz="2200">
            <a:latin typeface="+mj-lt"/>
          </a:endParaRPr>
        </a:p>
      </dgm:t>
    </dgm:pt>
    <dgm:pt modelId="{48EF155E-26C9-4B4F-9065-99DF0B30BA32}" type="sibTrans" cxnId="{A3F41365-062D-4528-BD44-BFF6F829F50E}">
      <dgm:prSet/>
      <dgm:spPr/>
      <dgm:t>
        <a:bodyPr/>
        <a:lstStyle/>
        <a:p>
          <a:endParaRPr lang="tr-TR" sz="2200">
            <a:latin typeface="+mj-lt"/>
          </a:endParaRPr>
        </a:p>
      </dgm:t>
    </dgm:pt>
    <dgm:pt modelId="{834D7AAE-6094-43DF-8A97-2FE63DFB49C5}">
      <dgm:prSet phldrT="[Metin]" custT="1"/>
      <dgm:spPr/>
      <dgm:t>
        <a:bodyPr/>
        <a:lstStyle/>
        <a:p>
          <a:r>
            <a:rPr lang="tr-TR" sz="2200" b="1" dirty="0" smtClean="0">
              <a:latin typeface="+mj-lt"/>
              <a:cs typeface="Arial" pitchFamily="34" charset="0"/>
            </a:rPr>
            <a:t>Yaygınlaşan Teknoloji</a:t>
          </a:r>
          <a:endParaRPr lang="tr-TR" sz="2200" b="1" dirty="0">
            <a:latin typeface="+mj-lt"/>
            <a:cs typeface="Arial" pitchFamily="34" charset="0"/>
          </a:endParaRPr>
        </a:p>
      </dgm:t>
    </dgm:pt>
    <dgm:pt modelId="{D1E6F7F8-0109-4C40-8F5D-337C97D1408C}" type="parTrans" cxnId="{9B426EBA-60C2-4095-A228-162EBD829840}">
      <dgm:prSet/>
      <dgm:spPr/>
      <dgm:t>
        <a:bodyPr/>
        <a:lstStyle/>
        <a:p>
          <a:endParaRPr lang="tr-TR" sz="2200">
            <a:latin typeface="+mj-lt"/>
          </a:endParaRPr>
        </a:p>
      </dgm:t>
    </dgm:pt>
    <dgm:pt modelId="{060F1190-3399-4FFB-8FCA-5C4E958749A8}" type="sibTrans" cxnId="{9B426EBA-60C2-4095-A228-162EBD829840}">
      <dgm:prSet/>
      <dgm:spPr/>
      <dgm:t>
        <a:bodyPr/>
        <a:lstStyle/>
        <a:p>
          <a:endParaRPr lang="tr-TR" sz="2200">
            <a:latin typeface="+mj-lt"/>
          </a:endParaRPr>
        </a:p>
      </dgm:t>
    </dgm:pt>
    <dgm:pt modelId="{9B7F5D30-3E32-42EB-A8B3-B613E7B3D8B3}">
      <dgm:prSet phldrT="[Metin]" custT="1"/>
      <dgm:spPr/>
      <dgm:t>
        <a:bodyPr/>
        <a:lstStyle/>
        <a:p>
          <a:r>
            <a:rPr lang="tr-TR" sz="2200" b="1" dirty="0" smtClean="0">
              <a:latin typeface="+mj-lt"/>
              <a:cs typeface="Arial" pitchFamily="34" charset="0"/>
            </a:rPr>
            <a:t>Kısa ürün yaşam eğrisi</a:t>
          </a:r>
        </a:p>
      </dgm:t>
    </dgm:pt>
    <dgm:pt modelId="{5A4D9931-07BB-44BA-AFB4-6C67BFF8DB6B}" type="parTrans" cxnId="{1938DBE6-A273-46A4-9941-8448C361846C}">
      <dgm:prSet/>
      <dgm:spPr/>
      <dgm:t>
        <a:bodyPr/>
        <a:lstStyle/>
        <a:p>
          <a:endParaRPr lang="tr-TR" sz="2200">
            <a:latin typeface="+mj-lt"/>
          </a:endParaRPr>
        </a:p>
      </dgm:t>
    </dgm:pt>
    <dgm:pt modelId="{CE9C08D2-0405-4556-8A11-B6FEC3499293}" type="sibTrans" cxnId="{1938DBE6-A273-46A4-9941-8448C361846C}">
      <dgm:prSet/>
      <dgm:spPr/>
      <dgm:t>
        <a:bodyPr/>
        <a:lstStyle/>
        <a:p>
          <a:endParaRPr lang="tr-TR" sz="2200">
            <a:latin typeface="+mj-lt"/>
          </a:endParaRPr>
        </a:p>
      </dgm:t>
    </dgm:pt>
    <dgm:pt modelId="{094B6D72-B985-43F7-9EB8-2336BC18B5D8}">
      <dgm:prSet phldrT="[Metin]" custT="1"/>
      <dgm:spPr/>
      <dgm:t>
        <a:bodyPr/>
        <a:lstStyle/>
        <a:p>
          <a:r>
            <a:rPr lang="tr-TR" sz="2200" b="1" dirty="0" smtClean="0">
              <a:latin typeface="+mj-lt"/>
              <a:cs typeface="Arial" pitchFamily="34" charset="0"/>
            </a:rPr>
            <a:t>Aşırı fiyat baskısı</a:t>
          </a:r>
          <a:endParaRPr lang="tr-TR" sz="2200" b="1" dirty="0">
            <a:latin typeface="+mj-lt"/>
            <a:cs typeface="Arial" pitchFamily="34" charset="0"/>
          </a:endParaRPr>
        </a:p>
      </dgm:t>
    </dgm:pt>
    <dgm:pt modelId="{387C8790-1F3D-4BEA-8CCA-A5CF6C4599BD}" type="parTrans" cxnId="{DC2C11D0-B07A-4409-AD22-C77F38E1380F}">
      <dgm:prSet/>
      <dgm:spPr/>
      <dgm:t>
        <a:bodyPr/>
        <a:lstStyle/>
        <a:p>
          <a:endParaRPr lang="tr-TR" sz="2200">
            <a:latin typeface="+mj-lt"/>
          </a:endParaRPr>
        </a:p>
      </dgm:t>
    </dgm:pt>
    <dgm:pt modelId="{11DEC0F8-CB88-4604-B99A-14079227D1E8}" type="sibTrans" cxnId="{DC2C11D0-B07A-4409-AD22-C77F38E1380F}">
      <dgm:prSet/>
      <dgm:spPr/>
      <dgm:t>
        <a:bodyPr/>
        <a:lstStyle/>
        <a:p>
          <a:endParaRPr lang="tr-TR" sz="2200">
            <a:latin typeface="+mj-lt"/>
          </a:endParaRPr>
        </a:p>
      </dgm:t>
    </dgm:pt>
    <dgm:pt modelId="{331930C7-5B49-4C64-8B38-A269BEDE70B2}">
      <dgm:prSet phldrT="[Metin]" custT="1"/>
      <dgm:spPr/>
      <dgm:t>
        <a:bodyPr/>
        <a:lstStyle/>
        <a:p>
          <a:r>
            <a:rPr lang="tr-TR" sz="2200" b="1" dirty="0" smtClean="0">
              <a:latin typeface="+mj-lt"/>
              <a:cs typeface="Arial" pitchFamily="34" charset="0"/>
            </a:rPr>
            <a:t>Artan sabit maliyetler</a:t>
          </a:r>
        </a:p>
      </dgm:t>
    </dgm:pt>
    <dgm:pt modelId="{AB3304BD-9EA4-412F-AA87-1427191FB6FD}" type="parTrans" cxnId="{6C457823-A898-404F-91AF-227E27014CF2}">
      <dgm:prSet/>
      <dgm:spPr/>
      <dgm:t>
        <a:bodyPr/>
        <a:lstStyle/>
        <a:p>
          <a:endParaRPr lang="tr-TR" sz="2200">
            <a:latin typeface="+mj-lt"/>
          </a:endParaRPr>
        </a:p>
      </dgm:t>
    </dgm:pt>
    <dgm:pt modelId="{4A093E78-41CF-4183-8B83-43DB087CAF4B}" type="sibTrans" cxnId="{6C457823-A898-404F-91AF-227E27014CF2}">
      <dgm:prSet/>
      <dgm:spPr/>
      <dgm:t>
        <a:bodyPr/>
        <a:lstStyle/>
        <a:p>
          <a:endParaRPr lang="tr-TR" sz="2200">
            <a:latin typeface="+mj-lt"/>
          </a:endParaRPr>
        </a:p>
      </dgm:t>
    </dgm:pt>
    <dgm:pt modelId="{82813324-22A7-4D20-9669-3C890CF24C00}">
      <dgm:prSet phldrT="[Metin]" custT="1"/>
      <dgm:spPr/>
      <dgm:t>
        <a:bodyPr/>
        <a:lstStyle/>
        <a:p>
          <a:r>
            <a:rPr lang="tr-TR" sz="2200" b="1" dirty="0" smtClean="0">
              <a:latin typeface="+mj-lt"/>
              <a:cs typeface="Arial" pitchFamily="34" charset="0"/>
            </a:rPr>
            <a:t>Kar marjlarında daralma</a:t>
          </a:r>
          <a:endParaRPr lang="tr-TR" sz="2200" b="1" dirty="0">
            <a:latin typeface="+mj-lt"/>
            <a:cs typeface="Arial" pitchFamily="34" charset="0"/>
          </a:endParaRPr>
        </a:p>
      </dgm:t>
    </dgm:pt>
    <dgm:pt modelId="{7ABD29FC-8852-4AA3-A301-1B5942B51164}" type="parTrans" cxnId="{733A1B1C-3FA0-46E1-A35C-5453703AE380}">
      <dgm:prSet/>
      <dgm:spPr/>
      <dgm:t>
        <a:bodyPr/>
        <a:lstStyle/>
        <a:p>
          <a:endParaRPr lang="tr-TR" sz="2200">
            <a:latin typeface="+mj-lt"/>
          </a:endParaRPr>
        </a:p>
      </dgm:t>
    </dgm:pt>
    <dgm:pt modelId="{B8EFE1B4-276D-423D-9693-F58C001385FA}" type="sibTrans" cxnId="{733A1B1C-3FA0-46E1-A35C-5453703AE380}">
      <dgm:prSet/>
      <dgm:spPr/>
      <dgm:t>
        <a:bodyPr/>
        <a:lstStyle/>
        <a:p>
          <a:endParaRPr lang="tr-TR" sz="2200">
            <a:latin typeface="+mj-lt"/>
          </a:endParaRPr>
        </a:p>
      </dgm:t>
    </dgm:pt>
    <dgm:pt modelId="{8E136DEC-6D18-482E-B256-EA0EFCD46BB6}" type="pres">
      <dgm:prSet presAssocID="{317C93E1-D791-4180-A586-EC4B3822B3F1}" presName="CompostProcess" presStyleCnt="0">
        <dgm:presLayoutVars>
          <dgm:dir/>
          <dgm:resizeHandles val="exact"/>
        </dgm:presLayoutVars>
      </dgm:prSet>
      <dgm:spPr/>
    </dgm:pt>
    <dgm:pt modelId="{76BD7BED-9B82-4253-8E48-00C2099306BF}" type="pres">
      <dgm:prSet presAssocID="{317C93E1-D791-4180-A586-EC4B3822B3F1}" presName="arrow" presStyleLbl="bgShp" presStyleIdx="0" presStyleCnt="1"/>
      <dgm:spPr/>
    </dgm:pt>
    <dgm:pt modelId="{C02D9E62-FF91-4F32-8030-CB0757AB63C2}" type="pres">
      <dgm:prSet presAssocID="{317C93E1-D791-4180-A586-EC4B3822B3F1}" presName="linearProcess" presStyleCnt="0"/>
      <dgm:spPr/>
    </dgm:pt>
    <dgm:pt modelId="{12D745B4-FDCD-4633-BE5B-5545212DA801}" type="pres">
      <dgm:prSet presAssocID="{AB92AED3-C584-4D67-B7F9-F4EE87058113}" presName="textNode" presStyleLbl="node1" presStyleIdx="0" presStyleCnt="6" custScaleX="189402">
        <dgm:presLayoutVars>
          <dgm:bulletEnabled val="1"/>
        </dgm:presLayoutVars>
      </dgm:prSet>
      <dgm:spPr/>
      <dgm:t>
        <a:bodyPr/>
        <a:lstStyle/>
        <a:p>
          <a:endParaRPr lang="tr-TR"/>
        </a:p>
      </dgm:t>
    </dgm:pt>
    <dgm:pt modelId="{37D6E84D-12DA-4AAC-A42E-6391074CC5FE}" type="pres">
      <dgm:prSet presAssocID="{48EF155E-26C9-4B4F-9065-99DF0B30BA32}" presName="sibTrans" presStyleCnt="0"/>
      <dgm:spPr/>
    </dgm:pt>
    <dgm:pt modelId="{3DB7B60F-758C-419E-83ED-02A2B1B5D8CD}" type="pres">
      <dgm:prSet presAssocID="{834D7AAE-6094-43DF-8A97-2FE63DFB49C5}" presName="textNode" presStyleLbl="node1" presStyleIdx="1" presStyleCnt="6" custScaleX="266106">
        <dgm:presLayoutVars>
          <dgm:bulletEnabled val="1"/>
        </dgm:presLayoutVars>
      </dgm:prSet>
      <dgm:spPr/>
      <dgm:t>
        <a:bodyPr/>
        <a:lstStyle/>
        <a:p>
          <a:endParaRPr lang="tr-TR"/>
        </a:p>
      </dgm:t>
    </dgm:pt>
    <dgm:pt modelId="{9BB56363-83BF-45B9-862E-6157320681A9}" type="pres">
      <dgm:prSet presAssocID="{060F1190-3399-4FFB-8FCA-5C4E958749A8}" presName="sibTrans" presStyleCnt="0"/>
      <dgm:spPr/>
    </dgm:pt>
    <dgm:pt modelId="{10E54EF3-EDEC-4908-9671-7825E81500D7}" type="pres">
      <dgm:prSet presAssocID="{9B7F5D30-3E32-42EB-A8B3-B613E7B3D8B3}" presName="textNode" presStyleLbl="node1" presStyleIdx="2" presStyleCnt="6" custScaleX="167941">
        <dgm:presLayoutVars>
          <dgm:bulletEnabled val="1"/>
        </dgm:presLayoutVars>
      </dgm:prSet>
      <dgm:spPr/>
      <dgm:t>
        <a:bodyPr/>
        <a:lstStyle/>
        <a:p>
          <a:endParaRPr lang="tr-TR"/>
        </a:p>
      </dgm:t>
    </dgm:pt>
    <dgm:pt modelId="{D73A9792-7E2D-43FF-AEF0-2953AD7C1079}" type="pres">
      <dgm:prSet presAssocID="{CE9C08D2-0405-4556-8A11-B6FEC3499293}" presName="sibTrans" presStyleCnt="0"/>
      <dgm:spPr/>
    </dgm:pt>
    <dgm:pt modelId="{AD55432B-68B8-4D24-A7D7-E7FC8DCA5F1C}" type="pres">
      <dgm:prSet presAssocID="{094B6D72-B985-43F7-9EB8-2336BC18B5D8}" presName="textNode" presStyleLbl="node1" presStyleIdx="3" presStyleCnt="6" custScaleX="167941">
        <dgm:presLayoutVars>
          <dgm:bulletEnabled val="1"/>
        </dgm:presLayoutVars>
      </dgm:prSet>
      <dgm:spPr/>
      <dgm:t>
        <a:bodyPr/>
        <a:lstStyle/>
        <a:p>
          <a:endParaRPr lang="tr-TR"/>
        </a:p>
      </dgm:t>
    </dgm:pt>
    <dgm:pt modelId="{876D8BFD-562C-4B9D-8AA8-DDB5DDF3F7DA}" type="pres">
      <dgm:prSet presAssocID="{11DEC0F8-CB88-4604-B99A-14079227D1E8}" presName="sibTrans" presStyleCnt="0"/>
      <dgm:spPr/>
    </dgm:pt>
    <dgm:pt modelId="{BC4130F7-826F-496B-BAE8-FC30F9E1AB6A}" type="pres">
      <dgm:prSet presAssocID="{331930C7-5B49-4C64-8B38-A269BEDE70B2}" presName="textNode" presStyleLbl="node1" presStyleIdx="4" presStyleCnt="6" custScaleX="220620">
        <dgm:presLayoutVars>
          <dgm:bulletEnabled val="1"/>
        </dgm:presLayoutVars>
      </dgm:prSet>
      <dgm:spPr/>
      <dgm:t>
        <a:bodyPr/>
        <a:lstStyle/>
        <a:p>
          <a:endParaRPr lang="tr-TR"/>
        </a:p>
      </dgm:t>
    </dgm:pt>
    <dgm:pt modelId="{99D05F44-B073-498A-8C94-A60400FBFEB9}" type="pres">
      <dgm:prSet presAssocID="{4A093E78-41CF-4183-8B83-43DB087CAF4B}" presName="sibTrans" presStyleCnt="0"/>
      <dgm:spPr/>
    </dgm:pt>
    <dgm:pt modelId="{CCC605FC-E1E7-4563-A279-78A2ED64437C}" type="pres">
      <dgm:prSet presAssocID="{82813324-22A7-4D20-9669-3C890CF24C00}" presName="textNode" presStyleLbl="node1" presStyleIdx="5" presStyleCnt="6" custScaleX="258321">
        <dgm:presLayoutVars>
          <dgm:bulletEnabled val="1"/>
        </dgm:presLayoutVars>
      </dgm:prSet>
      <dgm:spPr/>
      <dgm:t>
        <a:bodyPr/>
        <a:lstStyle/>
        <a:p>
          <a:endParaRPr lang="tr-TR"/>
        </a:p>
      </dgm:t>
    </dgm:pt>
  </dgm:ptLst>
  <dgm:cxnLst>
    <dgm:cxn modelId="{08235BEE-B0A2-4321-A5E4-8A993A35823F}" type="presOf" srcId="{82813324-22A7-4D20-9669-3C890CF24C00}" destId="{CCC605FC-E1E7-4563-A279-78A2ED64437C}" srcOrd="0" destOrd="0" presId="urn:microsoft.com/office/officeart/2005/8/layout/hProcess9"/>
    <dgm:cxn modelId="{DC2C11D0-B07A-4409-AD22-C77F38E1380F}" srcId="{317C93E1-D791-4180-A586-EC4B3822B3F1}" destId="{094B6D72-B985-43F7-9EB8-2336BC18B5D8}" srcOrd="3" destOrd="0" parTransId="{387C8790-1F3D-4BEA-8CCA-A5CF6C4599BD}" sibTransId="{11DEC0F8-CB88-4604-B99A-14079227D1E8}"/>
    <dgm:cxn modelId="{840D68BF-2ED1-47D2-A825-F6931779E1D2}" type="presOf" srcId="{317C93E1-D791-4180-A586-EC4B3822B3F1}" destId="{8E136DEC-6D18-482E-B256-EA0EFCD46BB6}" srcOrd="0" destOrd="0" presId="urn:microsoft.com/office/officeart/2005/8/layout/hProcess9"/>
    <dgm:cxn modelId="{53F87B66-7DAE-44CF-A149-683FA732698C}" type="presOf" srcId="{094B6D72-B985-43F7-9EB8-2336BC18B5D8}" destId="{AD55432B-68B8-4D24-A7D7-E7FC8DCA5F1C}" srcOrd="0" destOrd="0" presId="urn:microsoft.com/office/officeart/2005/8/layout/hProcess9"/>
    <dgm:cxn modelId="{F1B18BDF-5C6C-4D33-A0CD-6206A30DC6E6}" type="presOf" srcId="{AB92AED3-C584-4D67-B7F9-F4EE87058113}" destId="{12D745B4-FDCD-4633-BE5B-5545212DA801}" srcOrd="0" destOrd="0" presId="urn:microsoft.com/office/officeart/2005/8/layout/hProcess9"/>
    <dgm:cxn modelId="{733A1B1C-3FA0-46E1-A35C-5453703AE380}" srcId="{317C93E1-D791-4180-A586-EC4B3822B3F1}" destId="{82813324-22A7-4D20-9669-3C890CF24C00}" srcOrd="5" destOrd="0" parTransId="{7ABD29FC-8852-4AA3-A301-1B5942B51164}" sibTransId="{B8EFE1B4-276D-423D-9693-F58C001385FA}"/>
    <dgm:cxn modelId="{9B426EBA-60C2-4095-A228-162EBD829840}" srcId="{317C93E1-D791-4180-A586-EC4B3822B3F1}" destId="{834D7AAE-6094-43DF-8A97-2FE63DFB49C5}" srcOrd="1" destOrd="0" parTransId="{D1E6F7F8-0109-4C40-8F5D-337C97D1408C}" sibTransId="{060F1190-3399-4FFB-8FCA-5C4E958749A8}"/>
    <dgm:cxn modelId="{6C457823-A898-404F-91AF-227E27014CF2}" srcId="{317C93E1-D791-4180-A586-EC4B3822B3F1}" destId="{331930C7-5B49-4C64-8B38-A269BEDE70B2}" srcOrd="4" destOrd="0" parTransId="{AB3304BD-9EA4-412F-AA87-1427191FB6FD}" sibTransId="{4A093E78-41CF-4183-8B83-43DB087CAF4B}"/>
    <dgm:cxn modelId="{9D31E4AA-137F-41F2-BA39-F42F8C70F4CF}" type="presOf" srcId="{331930C7-5B49-4C64-8B38-A269BEDE70B2}" destId="{BC4130F7-826F-496B-BAE8-FC30F9E1AB6A}" srcOrd="0" destOrd="0" presId="urn:microsoft.com/office/officeart/2005/8/layout/hProcess9"/>
    <dgm:cxn modelId="{1938DBE6-A273-46A4-9941-8448C361846C}" srcId="{317C93E1-D791-4180-A586-EC4B3822B3F1}" destId="{9B7F5D30-3E32-42EB-A8B3-B613E7B3D8B3}" srcOrd="2" destOrd="0" parTransId="{5A4D9931-07BB-44BA-AFB4-6C67BFF8DB6B}" sibTransId="{CE9C08D2-0405-4556-8A11-B6FEC3499293}"/>
    <dgm:cxn modelId="{A3F41365-062D-4528-BD44-BFF6F829F50E}" srcId="{317C93E1-D791-4180-A586-EC4B3822B3F1}" destId="{AB92AED3-C584-4D67-B7F9-F4EE87058113}" srcOrd="0" destOrd="0" parTransId="{5C6D3F77-9F62-45F3-977B-EA2496121EEE}" sibTransId="{48EF155E-26C9-4B4F-9065-99DF0B30BA32}"/>
    <dgm:cxn modelId="{939263E1-A819-41D3-914D-0B21751A8020}" type="presOf" srcId="{834D7AAE-6094-43DF-8A97-2FE63DFB49C5}" destId="{3DB7B60F-758C-419E-83ED-02A2B1B5D8CD}" srcOrd="0" destOrd="0" presId="urn:microsoft.com/office/officeart/2005/8/layout/hProcess9"/>
    <dgm:cxn modelId="{8AFEC359-E846-4584-AD34-581698225D1A}" type="presOf" srcId="{9B7F5D30-3E32-42EB-A8B3-B613E7B3D8B3}" destId="{10E54EF3-EDEC-4908-9671-7825E81500D7}" srcOrd="0" destOrd="0" presId="urn:microsoft.com/office/officeart/2005/8/layout/hProcess9"/>
    <dgm:cxn modelId="{66167B12-2B01-4A8C-BA24-EFD5315D2872}" type="presParOf" srcId="{8E136DEC-6D18-482E-B256-EA0EFCD46BB6}" destId="{76BD7BED-9B82-4253-8E48-00C2099306BF}" srcOrd="0" destOrd="0" presId="urn:microsoft.com/office/officeart/2005/8/layout/hProcess9"/>
    <dgm:cxn modelId="{1E39A549-747A-41E2-B31F-3B2009F102C2}" type="presParOf" srcId="{8E136DEC-6D18-482E-B256-EA0EFCD46BB6}" destId="{C02D9E62-FF91-4F32-8030-CB0757AB63C2}" srcOrd="1" destOrd="0" presId="urn:microsoft.com/office/officeart/2005/8/layout/hProcess9"/>
    <dgm:cxn modelId="{D41410EB-83E7-4815-82D8-C2D03E8019D1}" type="presParOf" srcId="{C02D9E62-FF91-4F32-8030-CB0757AB63C2}" destId="{12D745B4-FDCD-4633-BE5B-5545212DA801}" srcOrd="0" destOrd="0" presId="urn:microsoft.com/office/officeart/2005/8/layout/hProcess9"/>
    <dgm:cxn modelId="{AD624E2D-F502-44AE-95C1-F4F1A9C3662D}" type="presParOf" srcId="{C02D9E62-FF91-4F32-8030-CB0757AB63C2}" destId="{37D6E84D-12DA-4AAC-A42E-6391074CC5FE}" srcOrd="1" destOrd="0" presId="urn:microsoft.com/office/officeart/2005/8/layout/hProcess9"/>
    <dgm:cxn modelId="{16D5378B-BF09-4761-8561-627BF70BDA92}" type="presParOf" srcId="{C02D9E62-FF91-4F32-8030-CB0757AB63C2}" destId="{3DB7B60F-758C-419E-83ED-02A2B1B5D8CD}" srcOrd="2" destOrd="0" presId="urn:microsoft.com/office/officeart/2005/8/layout/hProcess9"/>
    <dgm:cxn modelId="{E3582F7E-40F3-4D9E-88C0-C3AB0B22FBE2}" type="presParOf" srcId="{C02D9E62-FF91-4F32-8030-CB0757AB63C2}" destId="{9BB56363-83BF-45B9-862E-6157320681A9}" srcOrd="3" destOrd="0" presId="urn:microsoft.com/office/officeart/2005/8/layout/hProcess9"/>
    <dgm:cxn modelId="{3BFEB246-6A8A-47B6-B94A-73A946B227D9}" type="presParOf" srcId="{C02D9E62-FF91-4F32-8030-CB0757AB63C2}" destId="{10E54EF3-EDEC-4908-9671-7825E81500D7}" srcOrd="4" destOrd="0" presId="urn:microsoft.com/office/officeart/2005/8/layout/hProcess9"/>
    <dgm:cxn modelId="{EF6F2416-9B39-4D54-AF64-7B15B6DF5F46}" type="presParOf" srcId="{C02D9E62-FF91-4F32-8030-CB0757AB63C2}" destId="{D73A9792-7E2D-43FF-AEF0-2953AD7C1079}" srcOrd="5" destOrd="0" presId="urn:microsoft.com/office/officeart/2005/8/layout/hProcess9"/>
    <dgm:cxn modelId="{0807F443-0FB6-4C07-8A58-C65E88D33EFC}" type="presParOf" srcId="{C02D9E62-FF91-4F32-8030-CB0757AB63C2}" destId="{AD55432B-68B8-4D24-A7D7-E7FC8DCA5F1C}" srcOrd="6" destOrd="0" presId="urn:microsoft.com/office/officeart/2005/8/layout/hProcess9"/>
    <dgm:cxn modelId="{2A53DB00-B541-4831-9828-D8D1E089D747}" type="presParOf" srcId="{C02D9E62-FF91-4F32-8030-CB0757AB63C2}" destId="{876D8BFD-562C-4B9D-8AA8-DDB5DDF3F7DA}" srcOrd="7" destOrd="0" presId="urn:microsoft.com/office/officeart/2005/8/layout/hProcess9"/>
    <dgm:cxn modelId="{B2139884-8AA2-47F5-83D9-7DCE838AC0FB}" type="presParOf" srcId="{C02D9E62-FF91-4F32-8030-CB0757AB63C2}" destId="{BC4130F7-826F-496B-BAE8-FC30F9E1AB6A}" srcOrd="8" destOrd="0" presId="urn:microsoft.com/office/officeart/2005/8/layout/hProcess9"/>
    <dgm:cxn modelId="{2CEF3EA0-C819-4B30-AE9B-B73BEFDDB8C7}" type="presParOf" srcId="{C02D9E62-FF91-4F32-8030-CB0757AB63C2}" destId="{99D05F44-B073-498A-8C94-A60400FBFEB9}" srcOrd="9" destOrd="0" presId="urn:microsoft.com/office/officeart/2005/8/layout/hProcess9"/>
    <dgm:cxn modelId="{16F78A38-F527-42F1-BFCE-FE8ED0F24BA9}" type="presParOf" srcId="{C02D9E62-FF91-4F32-8030-CB0757AB63C2}" destId="{CCC605FC-E1E7-4563-A279-78A2ED64437C}"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7C93E1-D791-4180-A586-EC4B3822B3F1}" type="doc">
      <dgm:prSet loTypeId="urn:microsoft.com/office/officeart/2005/8/layout/hProcess9" loCatId="process" qsTypeId="urn:microsoft.com/office/officeart/2005/8/quickstyle/3d1" qsCatId="3D" csTypeId="urn:microsoft.com/office/officeart/2005/8/colors/colorful1#2" csCatId="colorful" phldr="1"/>
      <dgm:spPr/>
    </dgm:pt>
    <dgm:pt modelId="{AB92AED3-C584-4D67-B7F9-F4EE87058113}">
      <dgm:prSet phldrT="[Metin]" custT="1"/>
      <dgm:spPr/>
      <dgm:t>
        <a:bodyPr/>
        <a:lstStyle/>
        <a:p>
          <a:r>
            <a:rPr lang="tr-TR" sz="2200" b="1" dirty="0" err="1" smtClean="0">
              <a:latin typeface="+mj-lt"/>
              <a:cs typeface="Arial" pitchFamily="34" charset="0"/>
            </a:rPr>
            <a:t>Satınalma</a:t>
          </a:r>
          <a:r>
            <a:rPr lang="tr-TR" sz="2200" b="1" dirty="0" smtClean="0">
              <a:latin typeface="+mj-lt"/>
              <a:cs typeface="Arial" pitchFamily="34" charset="0"/>
            </a:rPr>
            <a:t> Yönetimi</a:t>
          </a:r>
          <a:endParaRPr lang="tr-TR" sz="2200" b="1" dirty="0">
            <a:latin typeface="+mj-lt"/>
            <a:cs typeface="Arial" pitchFamily="34" charset="0"/>
          </a:endParaRPr>
        </a:p>
      </dgm:t>
    </dgm:pt>
    <dgm:pt modelId="{5C6D3F77-9F62-45F3-977B-EA2496121EEE}" type="parTrans" cxnId="{A3F41365-062D-4528-BD44-BFF6F829F50E}">
      <dgm:prSet/>
      <dgm:spPr/>
      <dgm:t>
        <a:bodyPr/>
        <a:lstStyle/>
        <a:p>
          <a:endParaRPr lang="tr-TR" sz="2200">
            <a:latin typeface="+mj-lt"/>
          </a:endParaRPr>
        </a:p>
      </dgm:t>
    </dgm:pt>
    <dgm:pt modelId="{48EF155E-26C9-4B4F-9065-99DF0B30BA32}" type="sibTrans" cxnId="{A3F41365-062D-4528-BD44-BFF6F829F50E}">
      <dgm:prSet/>
      <dgm:spPr/>
      <dgm:t>
        <a:bodyPr/>
        <a:lstStyle/>
        <a:p>
          <a:endParaRPr lang="tr-TR" sz="2200">
            <a:latin typeface="+mj-lt"/>
          </a:endParaRPr>
        </a:p>
      </dgm:t>
    </dgm:pt>
    <dgm:pt modelId="{EB6E999D-479A-4E12-A398-E7CCED7F64B8}">
      <dgm:prSet phldrT="[Metin]" custT="1"/>
      <dgm:spPr/>
      <dgm:t>
        <a:bodyPr/>
        <a:lstStyle/>
        <a:p>
          <a:r>
            <a:rPr lang="tr-TR" sz="2200" b="1" dirty="0" smtClean="0">
              <a:latin typeface="+mj-lt"/>
              <a:cs typeface="Arial" pitchFamily="34" charset="0"/>
            </a:rPr>
            <a:t>Lojistik Yönetimi</a:t>
          </a:r>
          <a:endParaRPr lang="tr-TR" sz="2200" b="1" dirty="0">
            <a:latin typeface="+mj-lt"/>
            <a:cs typeface="Arial" pitchFamily="34" charset="0"/>
          </a:endParaRPr>
        </a:p>
      </dgm:t>
    </dgm:pt>
    <dgm:pt modelId="{AF8CBC56-C155-4544-B146-08CC8C21C72D}" type="parTrans" cxnId="{DFCA5905-B12A-4BB4-9F55-E32B573DE3CA}">
      <dgm:prSet/>
      <dgm:spPr/>
    </dgm:pt>
    <dgm:pt modelId="{4A69AB32-638B-44A7-A7AD-8EF3A4BD26C0}" type="sibTrans" cxnId="{DFCA5905-B12A-4BB4-9F55-E32B573DE3CA}">
      <dgm:prSet/>
      <dgm:spPr/>
    </dgm:pt>
    <dgm:pt modelId="{C1238EBB-49C9-43EE-8257-5DB3A9E5199C}">
      <dgm:prSet phldrT="[Metin]" custT="1"/>
      <dgm:spPr/>
      <dgm:t>
        <a:bodyPr/>
        <a:lstStyle/>
        <a:p>
          <a:r>
            <a:rPr lang="tr-TR" sz="2200" b="1" dirty="0" smtClean="0">
              <a:latin typeface="+mj-lt"/>
              <a:cs typeface="Arial" pitchFamily="34" charset="0"/>
            </a:rPr>
            <a:t>Tedarik Zinciri Yönetimi</a:t>
          </a:r>
          <a:endParaRPr lang="tr-TR" sz="2200" b="1" dirty="0">
            <a:latin typeface="+mj-lt"/>
            <a:cs typeface="Arial" pitchFamily="34" charset="0"/>
          </a:endParaRPr>
        </a:p>
      </dgm:t>
    </dgm:pt>
    <dgm:pt modelId="{F3309D7D-8A75-4EAB-822A-4DFDAC6BE265}" type="parTrans" cxnId="{36136868-13B6-4472-8286-F16F755772F5}">
      <dgm:prSet/>
      <dgm:spPr/>
    </dgm:pt>
    <dgm:pt modelId="{6CC042BF-CE60-4563-B104-E763AD4F46BF}" type="sibTrans" cxnId="{36136868-13B6-4472-8286-F16F755772F5}">
      <dgm:prSet/>
      <dgm:spPr/>
    </dgm:pt>
    <dgm:pt modelId="{15B4FB39-947B-4FEC-8199-60B9001F3F06}">
      <dgm:prSet phldrT="[Metin]" custT="1"/>
      <dgm:spPr/>
      <dgm:t>
        <a:bodyPr/>
        <a:lstStyle/>
        <a:p>
          <a:r>
            <a:rPr lang="tr-TR" sz="2200" b="1" dirty="0" smtClean="0">
              <a:latin typeface="+mj-lt"/>
              <a:cs typeface="Arial" pitchFamily="34" charset="0"/>
            </a:rPr>
            <a:t>Stratejik </a:t>
          </a:r>
          <a:r>
            <a:rPr lang="tr-TR" sz="2200" b="1" dirty="0" err="1" smtClean="0">
              <a:latin typeface="+mj-lt"/>
              <a:cs typeface="Arial" pitchFamily="34" charset="0"/>
            </a:rPr>
            <a:t>Satınalma</a:t>
          </a:r>
          <a:r>
            <a:rPr lang="tr-TR" sz="2200" b="1" dirty="0" smtClean="0">
              <a:latin typeface="+mj-lt"/>
              <a:cs typeface="Arial" pitchFamily="34" charset="0"/>
            </a:rPr>
            <a:t>  Yönetimi</a:t>
          </a:r>
          <a:endParaRPr lang="tr-TR" sz="2200" b="1" dirty="0">
            <a:latin typeface="+mj-lt"/>
            <a:cs typeface="Arial" pitchFamily="34" charset="0"/>
          </a:endParaRPr>
        </a:p>
      </dgm:t>
    </dgm:pt>
    <dgm:pt modelId="{2E5EADD0-D6EB-4E27-B5D7-3D952AE3F3A2}" type="parTrans" cxnId="{DF51C32B-FE1D-4DAC-9ED8-C1A54B42CFE1}">
      <dgm:prSet/>
      <dgm:spPr/>
    </dgm:pt>
    <dgm:pt modelId="{76F4FADD-366A-4AD6-BA75-657A019F7648}" type="sibTrans" cxnId="{DF51C32B-FE1D-4DAC-9ED8-C1A54B42CFE1}">
      <dgm:prSet/>
      <dgm:spPr/>
    </dgm:pt>
    <dgm:pt modelId="{8E136DEC-6D18-482E-B256-EA0EFCD46BB6}" type="pres">
      <dgm:prSet presAssocID="{317C93E1-D791-4180-A586-EC4B3822B3F1}" presName="CompostProcess" presStyleCnt="0">
        <dgm:presLayoutVars>
          <dgm:dir/>
          <dgm:resizeHandles val="exact"/>
        </dgm:presLayoutVars>
      </dgm:prSet>
      <dgm:spPr/>
    </dgm:pt>
    <dgm:pt modelId="{76BD7BED-9B82-4253-8E48-00C2099306BF}" type="pres">
      <dgm:prSet presAssocID="{317C93E1-D791-4180-A586-EC4B3822B3F1}" presName="arrow" presStyleLbl="bgShp" presStyleIdx="0" presStyleCnt="1"/>
      <dgm:spPr/>
    </dgm:pt>
    <dgm:pt modelId="{C02D9E62-FF91-4F32-8030-CB0757AB63C2}" type="pres">
      <dgm:prSet presAssocID="{317C93E1-D791-4180-A586-EC4B3822B3F1}" presName="linearProcess" presStyleCnt="0"/>
      <dgm:spPr/>
    </dgm:pt>
    <dgm:pt modelId="{12D745B4-FDCD-4633-BE5B-5545212DA801}" type="pres">
      <dgm:prSet presAssocID="{AB92AED3-C584-4D67-B7F9-F4EE87058113}" presName="textNode" presStyleLbl="node1" presStyleIdx="0" presStyleCnt="4" custScaleX="189402">
        <dgm:presLayoutVars>
          <dgm:bulletEnabled val="1"/>
        </dgm:presLayoutVars>
      </dgm:prSet>
      <dgm:spPr/>
      <dgm:t>
        <a:bodyPr/>
        <a:lstStyle/>
        <a:p>
          <a:endParaRPr lang="tr-TR"/>
        </a:p>
      </dgm:t>
    </dgm:pt>
    <dgm:pt modelId="{37D6E84D-12DA-4AAC-A42E-6391074CC5FE}" type="pres">
      <dgm:prSet presAssocID="{48EF155E-26C9-4B4F-9065-99DF0B30BA32}" presName="sibTrans" presStyleCnt="0"/>
      <dgm:spPr/>
    </dgm:pt>
    <dgm:pt modelId="{6A69DDD6-0C78-4F9E-8778-E4C376178F1A}" type="pres">
      <dgm:prSet presAssocID="{EB6E999D-479A-4E12-A398-E7CCED7F64B8}" presName="textNode" presStyleLbl="node1" presStyleIdx="1" presStyleCnt="4">
        <dgm:presLayoutVars>
          <dgm:bulletEnabled val="1"/>
        </dgm:presLayoutVars>
      </dgm:prSet>
      <dgm:spPr/>
      <dgm:t>
        <a:bodyPr/>
        <a:lstStyle/>
        <a:p>
          <a:endParaRPr lang="tr-TR"/>
        </a:p>
      </dgm:t>
    </dgm:pt>
    <dgm:pt modelId="{AF50D944-4BB7-4F5D-9ACC-69C3322222D9}" type="pres">
      <dgm:prSet presAssocID="{4A69AB32-638B-44A7-A7AD-8EF3A4BD26C0}" presName="sibTrans" presStyleCnt="0"/>
      <dgm:spPr/>
    </dgm:pt>
    <dgm:pt modelId="{47B625C2-712D-4019-AAD0-1CCC188B1D7C}" type="pres">
      <dgm:prSet presAssocID="{15B4FB39-947B-4FEC-8199-60B9001F3F06}" presName="textNode" presStyleLbl="node1" presStyleIdx="2" presStyleCnt="4">
        <dgm:presLayoutVars>
          <dgm:bulletEnabled val="1"/>
        </dgm:presLayoutVars>
      </dgm:prSet>
      <dgm:spPr/>
      <dgm:t>
        <a:bodyPr/>
        <a:lstStyle/>
        <a:p>
          <a:endParaRPr lang="tr-TR"/>
        </a:p>
      </dgm:t>
    </dgm:pt>
    <dgm:pt modelId="{3DD54846-A6B1-4E6D-958F-487E82432645}" type="pres">
      <dgm:prSet presAssocID="{76F4FADD-366A-4AD6-BA75-657A019F7648}" presName="sibTrans" presStyleCnt="0"/>
      <dgm:spPr/>
    </dgm:pt>
    <dgm:pt modelId="{D92F824F-9B24-436F-9397-B3E2947F5C2F}" type="pres">
      <dgm:prSet presAssocID="{C1238EBB-49C9-43EE-8257-5DB3A9E5199C}" presName="textNode" presStyleLbl="node1" presStyleIdx="3" presStyleCnt="4">
        <dgm:presLayoutVars>
          <dgm:bulletEnabled val="1"/>
        </dgm:presLayoutVars>
      </dgm:prSet>
      <dgm:spPr/>
      <dgm:t>
        <a:bodyPr/>
        <a:lstStyle/>
        <a:p>
          <a:endParaRPr lang="tr-TR"/>
        </a:p>
      </dgm:t>
    </dgm:pt>
  </dgm:ptLst>
  <dgm:cxnLst>
    <dgm:cxn modelId="{1186A597-CE2D-4D25-9EA8-CB5D8D7CB108}" type="presOf" srcId="{AB92AED3-C584-4D67-B7F9-F4EE87058113}" destId="{12D745B4-FDCD-4633-BE5B-5545212DA801}" srcOrd="0" destOrd="0" presId="urn:microsoft.com/office/officeart/2005/8/layout/hProcess9"/>
    <dgm:cxn modelId="{396DFDA3-570C-418D-B4E1-1E16BE072C28}" type="presOf" srcId="{EB6E999D-479A-4E12-A398-E7CCED7F64B8}" destId="{6A69DDD6-0C78-4F9E-8778-E4C376178F1A}" srcOrd="0" destOrd="0" presId="urn:microsoft.com/office/officeart/2005/8/layout/hProcess9"/>
    <dgm:cxn modelId="{36136868-13B6-4472-8286-F16F755772F5}" srcId="{317C93E1-D791-4180-A586-EC4B3822B3F1}" destId="{C1238EBB-49C9-43EE-8257-5DB3A9E5199C}" srcOrd="3" destOrd="0" parTransId="{F3309D7D-8A75-4EAB-822A-4DFDAC6BE265}" sibTransId="{6CC042BF-CE60-4563-B104-E763AD4F46BF}"/>
    <dgm:cxn modelId="{CDDE6D27-0078-4AE8-B720-A2FE1ED27C53}" type="presOf" srcId="{317C93E1-D791-4180-A586-EC4B3822B3F1}" destId="{8E136DEC-6D18-482E-B256-EA0EFCD46BB6}" srcOrd="0" destOrd="0" presId="urn:microsoft.com/office/officeart/2005/8/layout/hProcess9"/>
    <dgm:cxn modelId="{DF51C32B-FE1D-4DAC-9ED8-C1A54B42CFE1}" srcId="{317C93E1-D791-4180-A586-EC4B3822B3F1}" destId="{15B4FB39-947B-4FEC-8199-60B9001F3F06}" srcOrd="2" destOrd="0" parTransId="{2E5EADD0-D6EB-4E27-B5D7-3D952AE3F3A2}" sibTransId="{76F4FADD-366A-4AD6-BA75-657A019F7648}"/>
    <dgm:cxn modelId="{3AB7875D-CF96-4651-BA2C-E9E4A1518A30}" type="presOf" srcId="{C1238EBB-49C9-43EE-8257-5DB3A9E5199C}" destId="{D92F824F-9B24-436F-9397-B3E2947F5C2F}" srcOrd="0" destOrd="0" presId="urn:microsoft.com/office/officeart/2005/8/layout/hProcess9"/>
    <dgm:cxn modelId="{762484EB-CE1B-4FD4-BE30-9E2F2E2E0E71}" type="presOf" srcId="{15B4FB39-947B-4FEC-8199-60B9001F3F06}" destId="{47B625C2-712D-4019-AAD0-1CCC188B1D7C}" srcOrd="0" destOrd="0" presId="urn:microsoft.com/office/officeart/2005/8/layout/hProcess9"/>
    <dgm:cxn modelId="{DFCA5905-B12A-4BB4-9F55-E32B573DE3CA}" srcId="{317C93E1-D791-4180-A586-EC4B3822B3F1}" destId="{EB6E999D-479A-4E12-A398-E7CCED7F64B8}" srcOrd="1" destOrd="0" parTransId="{AF8CBC56-C155-4544-B146-08CC8C21C72D}" sibTransId="{4A69AB32-638B-44A7-A7AD-8EF3A4BD26C0}"/>
    <dgm:cxn modelId="{A3F41365-062D-4528-BD44-BFF6F829F50E}" srcId="{317C93E1-D791-4180-A586-EC4B3822B3F1}" destId="{AB92AED3-C584-4D67-B7F9-F4EE87058113}" srcOrd="0" destOrd="0" parTransId="{5C6D3F77-9F62-45F3-977B-EA2496121EEE}" sibTransId="{48EF155E-26C9-4B4F-9065-99DF0B30BA32}"/>
    <dgm:cxn modelId="{DA18DBD9-C614-4A5B-97B8-571376B19A04}" type="presParOf" srcId="{8E136DEC-6D18-482E-B256-EA0EFCD46BB6}" destId="{76BD7BED-9B82-4253-8E48-00C2099306BF}" srcOrd="0" destOrd="0" presId="urn:microsoft.com/office/officeart/2005/8/layout/hProcess9"/>
    <dgm:cxn modelId="{02F4EE64-0134-4C3A-A324-15E7CB91A1FB}" type="presParOf" srcId="{8E136DEC-6D18-482E-B256-EA0EFCD46BB6}" destId="{C02D9E62-FF91-4F32-8030-CB0757AB63C2}" srcOrd="1" destOrd="0" presId="urn:microsoft.com/office/officeart/2005/8/layout/hProcess9"/>
    <dgm:cxn modelId="{1E1D8D75-338F-4765-9EF2-C20E90755731}" type="presParOf" srcId="{C02D9E62-FF91-4F32-8030-CB0757AB63C2}" destId="{12D745B4-FDCD-4633-BE5B-5545212DA801}" srcOrd="0" destOrd="0" presId="urn:microsoft.com/office/officeart/2005/8/layout/hProcess9"/>
    <dgm:cxn modelId="{B9E6FC22-A860-4138-9E1A-8409E017E998}" type="presParOf" srcId="{C02D9E62-FF91-4F32-8030-CB0757AB63C2}" destId="{37D6E84D-12DA-4AAC-A42E-6391074CC5FE}" srcOrd="1" destOrd="0" presId="urn:microsoft.com/office/officeart/2005/8/layout/hProcess9"/>
    <dgm:cxn modelId="{B0BB93D5-5DEB-4AD4-A58B-8167364E9EB8}" type="presParOf" srcId="{C02D9E62-FF91-4F32-8030-CB0757AB63C2}" destId="{6A69DDD6-0C78-4F9E-8778-E4C376178F1A}" srcOrd="2" destOrd="0" presId="urn:microsoft.com/office/officeart/2005/8/layout/hProcess9"/>
    <dgm:cxn modelId="{A5B039CC-5D08-4360-96C9-E25EAED18793}" type="presParOf" srcId="{C02D9E62-FF91-4F32-8030-CB0757AB63C2}" destId="{AF50D944-4BB7-4F5D-9ACC-69C3322222D9}" srcOrd="3" destOrd="0" presId="urn:microsoft.com/office/officeart/2005/8/layout/hProcess9"/>
    <dgm:cxn modelId="{4443B6A0-C779-4C8F-B310-F4D971466577}" type="presParOf" srcId="{C02D9E62-FF91-4F32-8030-CB0757AB63C2}" destId="{47B625C2-712D-4019-AAD0-1CCC188B1D7C}" srcOrd="4" destOrd="0" presId="urn:microsoft.com/office/officeart/2005/8/layout/hProcess9"/>
    <dgm:cxn modelId="{51943C8E-C671-4017-B5A6-C037D303A0AE}" type="presParOf" srcId="{C02D9E62-FF91-4F32-8030-CB0757AB63C2}" destId="{3DD54846-A6B1-4E6D-958F-487E82432645}" srcOrd="5" destOrd="0" presId="urn:microsoft.com/office/officeart/2005/8/layout/hProcess9"/>
    <dgm:cxn modelId="{B2C21F7A-42A4-490D-8D89-10E7D35AA7DE}" type="presParOf" srcId="{C02D9E62-FF91-4F32-8030-CB0757AB63C2}" destId="{D92F824F-9B24-436F-9397-B3E2947F5C2F}"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205FE5-CBEF-40F7-992F-AF09E47EA2B9}" type="doc">
      <dgm:prSet loTypeId="urn:microsoft.com/office/officeart/2005/8/layout/chevron2" loCatId="list" qsTypeId="urn:microsoft.com/office/officeart/2005/8/quickstyle/3d1" qsCatId="3D" csTypeId="urn:microsoft.com/office/officeart/2005/8/colors/colorful1#3" csCatId="colorful" phldr="1"/>
      <dgm:spPr/>
      <dgm:t>
        <a:bodyPr/>
        <a:lstStyle/>
        <a:p>
          <a:endParaRPr lang="tr-TR"/>
        </a:p>
      </dgm:t>
    </dgm:pt>
    <dgm:pt modelId="{C44BF5F5-DF10-448D-AB10-618218823080}">
      <dgm:prSet phldrT="[Metin]" custT="1"/>
      <dgm:spPr/>
      <dgm:t>
        <a:bodyPr/>
        <a:lstStyle/>
        <a:p>
          <a:r>
            <a:rPr lang="tr-TR" sz="2400" dirty="0" smtClean="0">
              <a:solidFill>
                <a:srgbClr val="002060"/>
              </a:solidFill>
              <a:latin typeface="+mj-lt"/>
            </a:rPr>
            <a:t>1</a:t>
          </a:r>
          <a:endParaRPr lang="tr-TR" sz="2400" b="1" dirty="0">
            <a:solidFill>
              <a:srgbClr val="002060"/>
            </a:solidFill>
            <a:latin typeface="+mj-lt"/>
            <a:cs typeface="Arial" pitchFamily="34" charset="0"/>
          </a:endParaRPr>
        </a:p>
      </dgm:t>
    </dgm:pt>
    <dgm:pt modelId="{810FB2C7-8016-4628-A429-E439E7B95EC8}" type="parTrans" cxnId="{7C922448-DC4C-4DEA-861D-40F6CE427DBE}">
      <dgm:prSet/>
      <dgm:spPr/>
      <dgm:t>
        <a:bodyPr/>
        <a:lstStyle/>
        <a:p>
          <a:endParaRPr lang="tr-TR">
            <a:latin typeface="+mj-lt"/>
          </a:endParaRPr>
        </a:p>
      </dgm:t>
    </dgm:pt>
    <dgm:pt modelId="{B898D523-304B-4169-8F4A-6AA98363F21D}" type="sibTrans" cxnId="{7C922448-DC4C-4DEA-861D-40F6CE427DBE}">
      <dgm:prSet/>
      <dgm:spPr/>
      <dgm:t>
        <a:bodyPr/>
        <a:lstStyle/>
        <a:p>
          <a:endParaRPr lang="tr-TR">
            <a:latin typeface="+mj-lt"/>
          </a:endParaRPr>
        </a:p>
      </dgm:t>
    </dgm:pt>
    <dgm:pt modelId="{EE334BBD-851D-4CF2-A821-83F00F05EB3C}">
      <dgm:prSet phldrT="[Metin]" custT="1"/>
      <dgm:spPr/>
      <dgm:t>
        <a:bodyPr/>
        <a:lstStyle/>
        <a:p>
          <a:r>
            <a:rPr lang="tr-TR" sz="2400" b="1" dirty="0" smtClean="0">
              <a:solidFill>
                <a:srgbClr val="002060"/>
              </a:solidFill>
              <a:latin typeface="+mj-lt"/>
              <a:cs typeface="Arial" pitchFamily="34" charset="0"/>
            </a:rPr>
            <a:t>Tahmin ve bütçe çalışması</a:t>
          </a:r>
          <a:endParaRPr lang="tr-TR" sz="2400" b="1" dirty="0">
            <a:solidFill>
              <a:srgbClr val="002060"/>
            </a:solidFill>
            <a:latin typeface="+mj-lt"/>
            <a:cs typeface="Arial" pitchFamily="34" charset="0"/>
          </a:endParaRPr>
        </a:p>
      </dgm:t>
    </dgm:pt>
    <dgm:pt modelId="{0A8D156B-5FC9-4E73-BF3C-39758F9EB929}" type="parTrans" cxnId="{F81DE30C-4655-4885-B41A-2E95396C71EA}">
      <dgm:prSet/>
      <dgm:spPr/>
      <dgm:t>
        <a:bodyPr/>
        <a:lstStyle/>
        <a:p>
          <a:endParaRPr lang="tr-TR">
            <a:latin typeface="+mj-lt"/>
          </a:endParaRPr>
        </a:p>
      </dgm:t>
    </dgm:pt>
    <dgm:pt modelId="{F41CE43D-823E-4DD4-A50D-A3827BA13FF3}" type="sibTrans" cxnId="{F81DE30C-4655-4885-B41A-2E95396C71EA}">
      <dgm:prSet/>
      <dgm:spPr/>
      <dgm:t>
        <a:bodyPr/>
        <a:lstStyle/>
        <a:p>
          <a:endParaRPr lang="tr-TR">
            <a:latin typeface="+mj-lt"/>
          </a:endParaRPr>
        </a:p>
      </dgm:t>
    </dgm:pt>
    <dgm:pt modelId="{56F67139-B0E1-4C9E-B5AD-1C5CAD6B5321}">
      <dgm:prSet phldrT="[Metin]" custT="1"/>
      <dgm:spPr/>
      <dgm:t>
        <a:bodyPr/>
        <a:lstStyle/>
        <a:p>
          <a:r>
            <a:rPr lang="tr-TR" sz="2400" b="1" dirty="0" smtClean="0">
              <a:solidFill>
                <a:srgbClr val="002060"/>
              </a:solidFill>
              <a:latin typeface="+mj-lt"/>
              <a:cs typeface="Arial" pitchFamily="34" charset="0"/>
            </a:rPr>
            <a:t>2</a:t>
          </a:r>
          <a:endParaRPr lang="tr-TR" sz="2400" b="1" dirty="0">
            <a:solidFill>
              <a:srgbClr val="002060"/>
            </a:solidFill>
            <a:latin typeface="+mj-lt"/>
            <a:cs typeface="Arial" pitchFamily="34" charset="0"/>
          </a:endParaRPr>
        </a:p>
      </dgm:t>
    </dgm:pt>
    <dgm:pt modelId="{6A7DA22E-88F8-42A2-9F4F-0B0DDF546D89}" type="parTrans" cxnId="{211E6CD8-44AB-4D10-A20A-65503D7AEE71}">
      <dgm:prSet/>
      <dgm:spPr/>
      <dgm:t>
        <a:bodyPr/>
        <a:lstStyle/>
        <a:p>
          <a:endParaRPr lang="tr-TR">
            <a:latin typeface="+mj-lt"/>
          </a:endParaRPr>
        </a:p>
      </dgm:t>
    </dgm:pt>
    <dgm:pt modelId="{3B64B439-83E6-4081-93A2-A7F3D741EE06}" type="sibTrans" cxnId="{211E6CD8-44AB-4D10-A20A-65503D7AEE71}">
      <dgm:prSet/>
      <dgm:spPr/>
      <dgm:t>
        <a:bodyPr/>
        <a:lstStyle/>
        <a:p>
          <a:endParaRPr lang="tr-TR">
            <a:latin typeface="+mj-lt"/>
          </a:endParaRPr>
        </a:p>
      </dgm:t>
    </dgm:pt>
    <dgm:pt modelId="{9DE59A8C-98DD-4019-B192-5378719A275F}">
      <dgm:prSet phldrT="[Metin]" custT="1"/>
      <dgm:spPr/>
      <dgm:t>
        <a:bodyPr/>
        <a:lstStyle/>
        <a:p>
          <a:r>
            <a:rPr lang="tr-TR" sz="2400" b="1" dirty="0" smtClean="0">
              <a:solidFill>
                <a:srgbClr val="002060"/>
              </a:solidFill>
              <a:latin typeface="+mj-lt"/>
              <a:cs typeface="Arial" pitchFamily="34" charset="0"/>
            </a:rPr>
            <a:t>Teklif alma,  müzakere ve sipariş verme</a:t>
          </a:r>
          <a:endParaRPr lang="tr-TR" sz="2400" b="1" dirty="0">
            <a:solidFill>
              <a:srgbClr val="002060"/>
            </a:solidFill>
            <a:latin typeface="+mj-lt"/>
            <a:cs typeface="Arial" pitchFamily="34" charset="0"/>
          </a:endParaRPr>
        </a:p>
      </dgm:t>
    </dgm:pt>
    <dgm:pt modelId="{803BC753-E6E5-426B-AAB5-28FCFD1CF038}" type="parTrans" cxnId="{71BF8E84-C3B7-4E96-A6F4-D0BABE550E52}">
      <dgm:prSet/>
      <dgm:spPr/>
      <dgm:t>
        <a:bodyPr/>
        <a:lstStyle/>
        <a:p>
          <a:endParaRPr lang="tr-TR">
            <a:latin typeface="+mj-lt"/>
          </a:endParaRPr>
        </a:p>
      </dgm:t>
    </dgm:pt>
    <dgm:pt modelId="{3FCE1313-CB0E-4251-A5DD-21AA786A620B}" type="sibTrans" cxnId="{71BF8E84-C3B7-4E96-A6F4-D0BABE550E52}">
      <dgm:prSet/>
      <dgm:spPr/>
      <dgm:t>
        <a:bodyPr/>
        <a:lstStyle/>
        <a:p>
          <a:endParaRPr lang="tr-TR">
            <a:latin typeface="+mj-lt"/>
          </a:endParaRPr>
        </a:p>
      </dgm:t>
    </dgm:pt>
    <dgm:pt modelId="{0B50455F-CB88-4CB4-8B9D-144F09559CDD}">
      <dgm:prSet phldrT="[Metin]" custT="1"/>
      <dgm:spPr/>
      <dgm:t>
        <a:bodyPr/>
        <a:lstStyle/>
        <a:p>
          <a:r>
            <a:rPr lang="tr-TR" sz="2400" b="1" dirty="0" smtClean="0">
              <a:solidFill>
                <a:srgbClr val="002060"/>
              </a:solidFill>
              <a:latin typeface="+mj-lt"/>
              <a:cs typeface="Arial" pitchFamily="34" charset="0"/>
            </a:rPr>
            <a:t>4</a:t>
          </a:r>
          <a:endParaRPr lang="tr-TR" sz="2400" b="1" dirty="0">
            <a:solidFill>
              <a:srgbClr val="002060"/>
            </a:solidFill>
            <a:latin typeface="+mj-lt"/>
            <a:cs typeface="Arial" pitchFamily="34" charset="0"/>
          </a:endParaRPr>
        </a:p>
      </dgm:t>
    </dgm:pt>
    <dgm:pt modelId="{F55B28D8-1BAF-4CE6-8EC5-57D6C11F7693}" type="parTrans" cxnId="{C3276C46-0426-415D-8B4B-C343BDC782CA}">
      <dgm:prSet/>
      <dgm:spPr/>
      <dgm:t>
        <a:bodyPr/>
        <a:lstStyle/>
        <a:p>
          <a:endParaRPr lang="tr-TR">
            <a:latin typeface="+mj-lt"/>
          </a:endParaRPr>
        </a:p>
      </dgm:t>
    </dgm:pt>
    <dgm:pt modelId="{BD762DDF-B47F-4B5A-8803-E1F4010C953F}" type="sibTrans" cxnId="{C3276C46-0426-415D-8B4B-C343BDC782CA}">
      <dgm:prSet/>
      <dgm:spPr/>
      <dgm:t>
        <a:bodyPr/>
        <a:lstStyle/>
        <a:p>
          <a:endParaRPr lang="tr-TR">
            <a:latin typeface="+mj-lt"/>
          </a:endParaRPr>
        </a:p>
      </dgm:t>
    </dgm:pt>
    <dgm:pt modelId="{9ADB8159-A3E9-4D3C-A46D-2DE339469E00}">
      <dgm:prSet phldrT="[Metin]" custT="1"/>
      <dgm:spPr/>
      <dgm:t>
        <a:bodyPr/>
        <a:lstStyle/>
        <a:p>
          <a:r>
            <a:rPr lang="tr-TR" sz="2400" b="1" dirty="0" smtClean="0">
              <a:solidFill>
                <a:srgbClr val="002060"/>
              </a:solidFill>
              <a:latin typeface="+mj-lt"/>
              <a:cs typeface="Arial" pitchFamily="34" charset="0"/>
            </a:rPr>
            <a:t>5</a:t>
          </a:r>
          <a:endParaRPr lang="tr-TR" sz="2400" b="1" dirty="0">
            <a:solidFill>
              <a:srgbClr val="002060"/>
            </a:solidFill>
            <a:latin typeface="+mj-lt"/>
            <a:cs typeface="Arial" pitchFamily="34" charset="0"/>
          </a:endParaRPr>
        </a:p>
      </dgm:t>
    </dgm:pt>
    <dgm:pt modelId="{5409BEF5-3CB6-4A0D-A5E1-B319611B86E1}" type="parTrans" cxnId="{F6812F6F-B774-4EB8-A091-9746159D209D}">
      <dgm:prSet/>
      <dgm:spPr/>
      <dgm:t>
        <a:bodyPr/>
        <a:lstStyle/>
        <a:p>
          <a:endParaRPr lang="tr-TR">
            <a:latin typeface="+mj-lt"/>
          </a:endParaRPr>
        </a:p>
      </dgm:t>
    </dgm:pt>
    <dgm:pt modelId="{576B782B-066F-4A87-8CC2-984D466ACDC5}" type="sibTrans" cxnId="{F6812F6F-B774-4EB8-A091-9746159D209D}">
      <dgm:prSet/>
      <dgm:spPr/>
      <dgm:t>
        <a:bodyPr/>
        <a:lstStyle/>
        <a:p>
          <a:endParaRPr lang="tr-TR">
            <a:latin typeface="+mj-lt"/>
          </a:endParaRPr>
        </a:p>
      </dgm:t>
    </dgm:pt>
    <dgm:pt modelId="{85A3653A-9945-4512-BA77-30DB1E6F41D3}">
      <dgm:prSet phldrT="[Metin]" custT="1"/>
      <dgm:spPr/>
      <dgm:t>
        <a:bodyPr/>
        <a:lstStyle/>
        <a:p>
          <a:r>
            <a:rPr lang="tr-TR" sz="2400" b="1" dirty="0" smtClean="0">
              <a:solidFill>
                <a:srgbClr val="002060"/>
              </a:solidFill>
              <a:latin typeface="+mj-lt"/>
              <a:cs typeface="Arial" pitchFamily="34" charset="0"/>
            </a:rPr>
            <a:t>Teslimat, ödeme ve belge yönetimi</a:t>
          </a:r>
          <a:endParaRPr lang="tr-TR" sz="2400" b="1" dirty="0">
            <a:solidFill>
              <a:srgbClr val="002060"/>
            </a:solidFill>
            <a:latin typeface="+mj-lt"/>
            <a:cs typeface="Arial" pitchFamily="34" charset="0"/>
          </a:endParaRPr>
        </a:p>
      </dgm:t>
    </dgm:pt>
    <dgm:pt modelId="{016A0D48-0E94-4533-90B0-2B1C59540E66}" type="parTrans" cxnId="{52FC68D9-890E-484A-80EB-D771E1FB1941}">
      <dgm:prSet/>
      <dgm:spPr/>
      <dgm:t>
        <a:bodyPr/>
        <a:lstStyle/>
        <a:p>
          <a:endParaRPr lang="tr-TR">
            <a:latin typeface="+mj-lt"/>
          </a:endParaRPr>
        </a:p>
      </dgm:t>
    </dgm:pt>
    <dgm:pt modelId="{D0FE283B-07C0-44FB-9DA4-2FE63A514F4F}" type="sibTrans" cxnId="{52FC68D9-890E-484A-80EB-D771E1FB1941}">
      <dgm:prSet/>
      <dgm:spPr/>
      <dgm:t>
        <a:bodyPr/>
        <a:lstStyle/>
        <a:p>
          <a:endParaRPr lang="tr-TR">
            <a:latin typeface="+mj-lt"/>
          </a:endParaRPr>
        </a:p>
      </dgm:t>
    </dgm:pt>
    <dgm:pt modelId="{140AEE43-B085-407F-9B34-602444F04A9F}">
      <dgm:prSet phldrT="[Metin]" custT="1"/>
      <dgm:spPr/>
      <dgm:t>
        <a:bodyPr/>
        <a:lstStyle/>
        <a:p>
          <a:r>
            <a:rPr lang="tr-TR" sz="2400" b="1" dirty="0" smtClean="0">
              <a:solidFill>
                <a:srgbClr val="002060"/>
              </a:solidFill>
              <a:latin typeface="+mj-lt"/>
              <a:cs typeface="Arial" pitchFamily="34" charset="0"/>
            </a:rPr>
            <a:t>7</a:t>
          </a:r>
          <a:endParaRPr lang="tr-TR" sz="2400" b="1" dirty="0">
            <a:solidFill>
              <a:srgbClr val="002060"/>
            </a:solidFill>
            <a:latin typeface="+mj-lt"/>
            <a:cs typeface="Arial" pitchFamily="34" charset="0"/>
          </a:endParaRPr>
        </a:p>
      </dgm:t>
    </dgm:pt>
    <dgm:pt modelId="{97783619-5FDF-457F-B0AD-14A6F097382F}" type="parTrans" cxnId="{D93F3459-F94C-47C1-9311-4365BFEA550C}">
      <dgm:prSet/>
      <dgm:spPr/>
      <dgm:t>
        <a:bodyPr/>
        <a:lstStyle/>
        <a:p>
          <a:endParaRPr lang="tr-TR">
            <a:latin typeface="+mj-lt"/>
          </a:endParaRPr>
        </a:p>
      </dgm:t>
    </dgm:pt>
    <dgm:pt modelId="{DDE7D73C-9701-4960-9A9E-3B016A90687D}" type="sibTrans" cxnId="{D93F3459-F94C-47C1-9311-4365BFEA550C}">
      <dgm:prSet/>
      <dgm:spPr/>
      <dgm:t>
        <a:bodyPr/>
        <a:lstStyle/>
        <a:p>
          <a:endParaRPr lang="tr-TR">
            <a:latin typeface="+mj-lt"/>
          </a:endParaRPr>
        </a:p>
      </dgm:t>
    </dgm:pt>
    <dgm:pt modelId="{5B58DCF5-AD62-44E1-85A7-EF020C44EEFF}">
      <dgm:prSet phldrT="[Metin]" custT="1"/>
      <dgm:spPr/>
      <dgm:t>
        <a:bodyPr/>
        <a:lstStyle/>
        <a:p>
          <a:r>
            <a:rPr lang="tr-TR" sz="2400" b="1" dirty="0" smtClean="0">
              <a:solidFill>
                <a:srgbClr val="002060"/>
              </a:solidFill>
              <a:latin typeface="+mj-lt"/>
              <a:cs typeface="Arial" pitchFamily="34" charset="0"/>
            </a:rPr>
            <a:t>Depo, Stok, Nakliye Yönetimi</a:t>
          </a:r>
          <a:endParaRPr lang="tr-TR" sz="2400" b="1" dirty="0">
            <a:solidFill>
              <a:srgbClr val="002060"/>
            </a:solidFill>
            <a:latin typeface="+mj-lt"/>
            <a:cs typeface="Arial" pitchFamily="34" charset="0"/>
          </a:endParaRPr>
        </a:p>
      </dgm:t>
    </dgm:pt>
    <dgm:pt modelId="{902DB058-A3FD-46AF-A8F9-04644275F0C9}" type="parTrans" cxnId="{DF7FB0A0-3D70-46C0-B8B2-25CB291AA98D}">
      <dgm:prSet/>
      <dgm:spPr/>
      <dgm:t>
        <a:bodyPr/>
        <a:lstStyle/>
        <a:p>
          <a:endParaRPr lang="tr-TR">
            <a:latin typeface="+mj-lt"/>
          </a:endParaRPr>
        </a:p>
      </dgm:t>
    </dgm:pt>
    <dgm:pt modelId="{232C77CE-A118-436A-A39F-B0F2910229FF}" type="sibTrans" cxnId="{DF7FB0A0-3D70-46C0-B8B2-25CB291AA98D}">
      <dgm:prSet/>
      <dgm:spPr/>
      <dgm:t>
        <a:bodyPr/>
        <a:lstStyle/>
        <a:p>
          <a:endParaRPr lang="tr-TR">
            <a:latin typeface="+mj-lt"/>
          </a:endParaRPr>
        </a:p>
      </dgm:t>
    </dgm:pt>
    <dgm:pt modelId="{9B36105C-ABC0-4E8A-B175-49CEF567D10F}">
      <dgm:prSet phldrT="[Metin]" custT="1"/>
      <dgm:spPr/>
      <dgm:t>
        <a:bodyPr/>
        <a:lstStyle/>
        <a:p>
          <a:r>
            <a:rPr lang="tr-TR" altLang="tr-TR" sz="2400" b="1" dirty="0" smtClean="0">
              <a:solidFill>
                <a:srgbClr val="002060"/>
              </a:solidFill>
              <a:latin typeface="+mj-lt"/>
              <a:cs typeface="Arial" pitchFamily="34" charset="0"/>
            </a:rPr>
            <a:t>Sözleşme yönetimi</a:t>
          </a:r>
          <a:endParaRPr lang="tr-TR" sz="2400" b="1" dirty="0">
            <a:solidFill>
              <a:srgbClr val="002060"/>
            </a:solidFill>
            <a:latin typeface="+mj-lt"/>
            <a:cs typeface="Arial" pitchFamily="34" charset="0"/>
          </a:endParaRPr>
        </a:p>
      </dgm:t>
    </dgm:pt>
    <dgm:pt modelId="{2075535D-926E-48B9-8BE7-01B52073235C}" type="sibTrans" cxnId="{3B241449-F622-4AE6-B67F-6C119208BF38}">
      <dgm:prSet/>
      <dgm:spPr/>
      <dgm:t>
        <a:bodyPr/>
        <a:lstStyle/>
        <a:p>
          <a:endParaRPr lang="tr-TR">
            <a:latin typeface="+mj-lt"/>
          </a:endParaRPr>
        </a:p>
      </dgm:t>
    </dgm:pt>
    <dgm:pt modelId="{FC5C099D-A6CD-44A0-BFD0-FA6DA325BA91}" type="parTrans" cxnId="{3B241449-F622-4AE6-B67F-6C119208BF38}">
      <dgm:prSet/>
      <dgm:spPr/>
      <dgm:t>
        <a:bodyPr/>
        <a:lstStyle/>
        <a:p>
          <a:endParaRPr lang="tr-TR">
            <a:latin typeface="+mj-lt"/>
          </a:endParaRPr>
        </a:p>
      </dgm:t>
    </dgm:pt>
    <dgm:pt modelId="{8E5360ED-B6F7-49BD-BF62-58AB6C4A1E43}">
      <dgm:prSet phldrT="[Metin]" custT="1"/>
      <dgm:spPr/>
      <dgm:t>
        <a:bodyPr/>
        <a:lstStyle/>
        <a:p>
          <a:r>
            <a:rPr lang="tr-TR" altLang="tr-TR" sz="2400" b="1" dirty="0" smtClean="0">
              <a:solidFill>
                <a:srgbClr val="002060"/>
              </a:solidFill>
              <a:latin typeface="+mj-lt"/>
              <a:cs typeface="Arial" pitchFamily="34" charset="0"/>
            </a:rPr>
            <a:t>Uygun tedarik kaynaklarını belirleme</a:t>
          </a:r>
          <a:endParaRPr lang="tr-TR" sz="2400" b="1" dirty="0">
            <a:solidFill>
              <a:srgbClr val="002060"/>
            </a:solidFill>
            <a:latin typeface="+mj-lt"/>
            <a:cs typeface="Arial" pitchFamily="34" charset="0"/>
          </a:endParaRPr>
        </a:p>
      </dgm:t>
    </dgm:pt>
    <dgm:pt modelId="{6AC146B2-CD5B-489C-9B6F-1CD70A34424E}" type="parTrans" cxnId="{272C256D-895B-4B93-AE7D-796550E3439E}">
      <dgm:prSet/>
      <dgm:spPr/>
      <dgm:t>
        <a:bodyPr/>
        <a:lstStyle/>
        <a:p>
          <a:endParaRPr lang="tr-TR">
            <a:latin typeface="+mj-lt"/>
          </a:endParaRPr>
        </a:p>
      </dgm:t>
    </dgm:pt>
    <dgm:pt modelId="{7E0CA30D-1BC8-4ADF-B0A2-5041C9459563}" type="sibTrans" cxnId="{272C256D-895B-4B93-AE7D-796550E3439E}">
      <dgm:prSet/>
      <dgm:spPr/>
      <dgm:t>
        <a:bodyPr/>
        <a:lstStyle/>
        <a:p>
          <a:endParaRPr lang="tr-TR">
            <a:latin typeface="+mj-lt"/>
          </a:endParaRPr>
        </a:p>
      </dgm:t>
    </dgm:pt>
    <dgm:pt modelId="{2FE56F13-54F7-4DFD-99C2-7DCFE976A8CC}">
      <dgm:prSet phldrT="[Metin]" custT="1"/>
      <dgm:spPr/>
      <dgm:t>
        <a:bodyPr/>
        <a:lstStyle/>
        <a:p>
          <a:r>
            <a:rPr lang="tr-TR" sz="2400" b="1" dirty="0" smtClean="0">
              <a:solidFill>
                <a:srgbClr val="002060"/>
              </a:solidFill>
              <a:latin typeface="+mj-lt"/>
              <a:cs typeface="Arial" pitchFamily="34" charset="0"/>
            </a:rPr>
            <a:t>3</a:t>
          </a:r>
          <a:endParaRPr lang="tr-TR" sz="2400" b="1" dirty="0">
            <a:solidFill>
              <a:srgbClr val="002060"/>
            </a:solidFill>
            <a:latin typeface="+mj-lt"/>
            <a:cs typeface="Arial" pitchFamily="34" charset="0"/>
          </a:endParaRPr>
        </a:p>
      </dgm:t>
    </dgm:pt>
    <dgm:pt modelId="{B85DDFF5-1A0E-40DB-AA2C-BB7B445E49BB}" type="parTrans" cxnId="{493DD105-3DBC-4870-8270-51D992857043}">
      <dgm:prSet/>
      <dgm:spPr/>
      <dgm:t>
        <a:bodyPr/>
        <a:lstStyle/>
        <a:p>
          <a:endParaRPr lang="tr-TR">
            <a:latin typeface="+mj-lt"/>
          </a:endParaRPr>
        </a:p>
      </dgm:t>
    </dgm:pt>
    <dgm:pt modelId="{4E4C08C9-F4DE-420E-9E81-27C65C02B08C}" type="sibTrans" cxnId="{493DD105-3DBC-4870-8270-51D992857043}">
      <dgm:prSet/>
      <dgm:spPr/>
      <dgm:t>
        <a:bodyPr/>
        <a:lstStyle/>
        <a:p>
          <a:endParaRPr lang="tr-TR">
            <a:latin typeface="+mj-lt"/>
          </a:endParaRPr>
        </a:p>
      </dgm:t>
    </dgm:pt>
    <dgm:pt modelId="{3F2CEF4A-007C-4709-9065-DDCD382DA65C}">
      <dgm:prSet phldrT="[Metin]" custT="1"/>
      <dgm:spPr/>
      <dgm:t>
        <a:bodyPr/>
        <a:lstStyle/>
        <a:p>
          <a:r>
            <a:rPr lang="tr-TR" sz="2400" b="1" dirty="0" smtClean="0">
              <a:solidFill>
                <a:srgbClr val="002060"/>
              </a:solidFill>
              <a:latin typeface="+mj-lt"/>
              <a:cs typeface="Arial" pitchFamily="34" charset="0"/>
            </a:rPr>
            <a:t>6</a:t>
          </a:r>
          <a:endParaRPr lang="tr-TR" sz="2400" b="1" dirty="0">
            <a:solidFill>
              <a:srgbClr val="002060"/>
            </a:solidFill>
            <a:latin typeface="+mj-lt"/>
            <a:cs typeface="Arial" pitchFamily="34" charset="0"/>
          </a:endParaRPr>
        </a:p>
      </dgm:t>
    </dgm:pt>
    <dgm:pt modelId="{7EBEF90D-9B49-4237-9104-34EB3695BABE}" type="parTrans" cxnId="{92DF1196-1456-464B-B3B8-CFDD7554F248}">
      <dgm:prSet/>
      <dgm:spPr/>
      <dgm:t>
        <a:bodyPr/>
        <a:lstStyle/>
        <a:p>
          <a:endParaRPr lang="tr-TR">
            <a:latin typeface="+mj-lt"/>
          </a:endParaRPr>
        </a:p>
      </dgm:t>
    </dgm:pt>
    <dgm:pt modelId="{81A1AA24-E344-4E95-AF36-B84DE39AD252}" type="sibTrans" cxnId="{92DF1196-1456-464B-B3B8-CFDD7554F248}">
      <dgm:prSet/>
      <dgm:spPr/>
      <dgm:t>
        <a:bodyPr/>
        <a:lstStyle/>
        <a:p>
          <a:endParaRPr lang="tr-TR">
            <a:latin typeface="+mj-lt"/>
          </a:endParaRPr>
        </a:p>
      </dgm:t>
    </dgm:pt>
    <dgm:pt modelId="{169D6847-6FCB-43A2-BAD7-2A703BD37C1B}">
      <dgm:prSet phldrT="[Metin]" custT="1"/>
      <dgm:spPr/>
      <dgm:t>
        <a:bodyPr/>
        <a:lstStyle/>
        <a:p>
          <a:r>
            <a:rPr lang="tr-TR" sz="2400" b="1" dirty="0" smtClean="0">
              <a:solidFill>
                <a:srgbClr val="002060"/>
              </a:solidFill>
              <a:latin typeface="+mj-lt"/>
              <a:cs typeface="Arial" pitchFamily="34" charset="0"/>
            </a:rPr>
            <a:t>Malzeme, fiyat, bilgi ve kaynak yönetimi</a:t>
          </a:r>
          <a:endParaRPr lang="tr-TR" sz="2400" b="1" dirty="0">
            <a:solidFill>
              <a:srgbClr val="002060"/>
            </a:solidFill>
            <a:latin typeface="+mj-lt"/>
            <a:cs typeface="Arial" pitchFamily="34" charset="0"/>
          </a:endParaRPr>
        </a:p>
      </dgm:t>
    </dgm:pt>
    <dgm:pt modelId="{033A396D-9E07-4F86-A952-8E0B47871F0E}" type="parTrans" cxnId="{4D829CEB-1AC7-4E1A-9A7A-06B6FD769CD8}">
      <dgm:prSet/>
      <dgm:spPr/>
      <dgm:t>
        <a:bodyPr/>
        <a:lstStyle/>
        <a:p>
          <a:endParaRPr lang="tr-TR">
            <a:latin typeface="+mj-lt"/>
          </a:endParaRPr>
        </a:p>
      </dgm:t>
    </dgm:pt>
    <dgm:pt modelId="{71122B14-6808-4D03-9832-9FC86983DC38}" type="sibTrans" cxnId="{4D829CEB-1AC7-4E1A-9A7A-06B6FD769CD8}">
      <dgm:prSet/>
      <dgm:spPr/>
      <dgm:t>
        <a:bodyPr/>
        <a:lstStyle/>
        <a:p>
          <a:endParaRPr lang="tr-TR">
            <a:latin typeface="+mj-lt"/>
          </a:endParaRPr>
        </a:p>
      </dgm:t>
    </dgm:pt>
    <dgm:pt modelId="{8985E2A0-9778-4975-879E-4BCBF5F7ECB6}">
      <dgm:prSet phldrT="[Metin]" custT="1"/>
      <dgm:spPr/>
      <dgm:t>
        <a:bodyPr/>
        <a:lstStyle/>
        <a:p>
          <a:r>
            <a:rPr lang="tr-TR" sz="2400" b="1" dirty="0" smtClean="0">
              <a:solidFill>
                <a:srgbClr val="002060"/>
              </a:solidFill>
              <a:latin typeface="+mj-lt"/>
              <a:cs typeface="Arial" pitchFamily="34" charset="0"/>
            </a:rPr>
            <a:t>8</a:t>
          </a:r>
          <a:endParaRPr lang="tr-TR" sz="2400" b="1" dirty="0">
            <a:solidFill>
              <a:srgbClr val="002060"/>
            </a:solidFill>
            <a:latin typeface="+mj-lt"/>
            <a:cs typeface="Arial" pitchFamily="34" charset="0"/>
          </a:endParaRPr>
        </a:p>
      </dgm:t>
    </dgm:pt>
    <dgm:pt modelId="{AA1E391D-417E-4D29-B933-A61DCF90132D}" type="parTrans" cxnId="{418C56D5-6979-4282-9BDA-B155FDC27162}">
      <dgm:prSet/>
      <dgm:spPr/>
    </dgm:pt>
    <dgm:pt modelId="{AD1EB729-3B01-4444-9638-699699872709}" type="sibTrans" cxnId="{418C56D5-6979-4282-9BDA-B155FDC27162}">
      <dgm:prSet/>
      <dgm:spPr/>
    </dgm:pt>
    <dgm:pt modelId="{D7F4DB4C-734D-4C99-B4D6-4AB308812C56}">
      <dgm:prSet phldrT="[Metin]" custT="1"/>
      <dgm:spPr/>
      <dgm:t>
        <a:bodyPr/>
        <a:lstStyle/>
        <a:p>
          <a:r>
            <a:rPr lang="tr-TR" sz="2400" b="1" dirty="0" smtClean="0">
              <a:solidFill>
                <a:srgbClr val="002060"/>
              </a:solidFill>
              <a:latin typeface="+mj-lt"/>
              <a:cs typeface="Arial" pitchFamily="34" charset="0"/>
            </a:rPr>
            <a:t>Tedarikçi yönetimi</a:t>
          </a:r>
          <a:endParaRPr lang="tr-TR" sz="2400" b="1" dirty="0">
            <a:solidFill>
              <a:srgbClr val="002060"/>
            </a:solidFill>
            <a:latin typeface="+mj-lt"/>
            <a:cs typeface="Arial" pitchFamily="34" charset="0"/>
          </a:endParaRPr>
        </a:p>
      </dgm:t>
    </dgm:pt>
    <dgm:pt modelId="{9DDE7BB8-CE57-4D08-AA4B-EED8BD3ABE37}" type="parTrans" cxnId="{64721A5F-1977-4DD3-8D01-F43CBBC7D94C}">
      <dgm:prSet/>
      <dgm:spPr/>
      <dgm:t>
        <a:bodyPr/>
        <a:lstStyle/>
        <a:p>
          <a:endParaRPr lang="tr-TR"/>
        </a:p>
      </dgm:t>
    </dgm:pt>
    <dgm:pt modelId="{21ACA0F7-9F78-4DE6-A725-B0DC5EC182EF}" type="sibTrans" cxnId="{64721A5F-1977-4DD3-8D01-F43CBBC7D94C}">
      <dgm:prSet/>
      <dgm:spPr/>
      <dgm:t>
        <a:bodyPr/>
        <a:lstStyle/>
        <a:p>
          <a:endParaRPr lang="tr-TR"/>
        </a:p>
      </dgm:t>
    </dgm:pt>
    <dgm:pt modelId="{E20FC29A-952B-404D-8B7E-C720BE4C30F6}" type="pres">
      <dgm:prSet presAssocID="{D9205FE5-CBEF-40F7-992F-AF09E47EA2B9}" presName="linearFlow" presStyleCnt="0">
        <dgm:presLayoutVars>
          <dgm:dir/>
          <dgm:animLvl val="lvl"/>
          <dgm:resizeHandles val="exact"/>
        </dgm:presLayoutVars>
      </dgm:prSet>
      <dgm:spPr/>
      <dgm:t>
        <a:bodyPr/>
        <a:lstStyle/>
        <a:p>
          <a:endParaRPr lang="tr-TR"/>
        </a:p>
      </dgm:t>
    </dgm:pt>
    <dgm:pt modelId="{8FAA38D9-4AFB-4B26-A900-64F2385FEEDF}" type="pres">
      <dgm:prSet presAssocID="{C44BF5F5-DF10-448D-AB10-618218823080}" presName="composite" presStyleCnt="0"/>
      <dgm:spPr/>
    </dgm:pt>
    <dgm:pt modelId="{E0A690D8-91C8-46E9-974D-070DCF481353}" type="pres">
      <dgm:prSet presAssocID="{C44BF5F5-DF10-448D-AB10-618218823080}" presName="parentText" presStyleLbl="alignNode1" presStyleIdx="0" presStyleCnt="8">
        <dgm:presLayoutVars>
          <dgm:chMax val="1"/>
          <dgm:bulletEnabled val="1"/>
        </dgm:presLayoutVars>
      </dgm:prSet>
      <dgm:spPr/>
      <dgm:t>
        <a:bodyPr/>
        <a:lstStyle/>
        <a:p>
          <a:endParaRPr lang="tr-TR"/>
        </a:p>
      </dgm:t>
    </dgm:pt>
    <dgm:pt modelId="{BEE97EC9-EC29-439C-8C81-9DB47D045C0C}" type="pres">
      <dgm:prSet presAssocID="{C44BF5F5-DF10-448D-AB10-618218823080}" presName="descendantText" presStyleLbl="alignAcc1" presStyleIdx="0" presStyleCnt="8">
        <dgm:presLayoutVars>
          <dgm:bulletEnabled val="1"/>
        </dgm:presLayoutVars>
      </dgm:prSet>
      <dgm:spPr/>
      <dgm:t>
        <a:bodyPr/>
        <a:lstStyle/>
        <a:p>
          <a:endParaRPr lang="tr-TR"/>
        </a:p>
      </dgm:t>
    </dgm:pt>
    <dgm:pt modelId="{14564038-D47B-47E4-A0CF-AB6E0CFF29CB}" type="pres">
      <dgm:prSet presAssocID="{B898D523-304B-4169-8F4A-6AA98363F21D}" presName="sp" presStyleCnt="0"/>
      <dgm:spPr/>
    </dgm:pt>
    <dgm:pt modelId="{04ADF677-2296-4332-A059-E6C71197D0A3}" type="pres">
      <dgm:prSet presAssocID="{56F67139-B0E1-4C9E-B5AD-1C5CAD6B5321}" presName="composite" presStyleCnt="0"/>
      <dgm:spPr/>
    </dgm:pt>
    <dgm:pt modelId="{4CD923F1-5EF4-4E86-BA86-94D0B0FDE377}" type="pres">
      <dgm:prSet presAssocID="{56F67139-B0E1-4C9E-B5AD-1C5CAD6B5321}" presName="parentText" presStyleLbl="alignNode1" presStyleIdx="1" presStyleCnt="8">
        <dgm:presLayoutVars>
          <dgm:chMax val="1"/>
          <dgm:bulletEnabled val="1"/>
        </dgm:presLayoutVars>
      </dgm:prSet>
      <dgm:spPr/>
      <dgm:t>
        <a:bodyPr/>
        <a:lstStyle/>
        <a:p>
          <a:endParaRPr lang="tr-TR"/>
        </a:p>
      </dgm:t>
    </dgm:pt>
    <dgm:pt modelId="{39BF3BEB-A9BA-415D-B2A9-FA391F14CACD}" type="pres">
      <dgm:prSet presAssocID="{56F67139-B0E1-4C9E-B5AD-1C5CAD6B5321}" presName="descendantText" presStyleLbl="alignAcc1" presStyleIdx="1" presStyleCnt="8">
        <dgm:presLayoutVars>
          <dgm:bulletEnabled val="1"/>
        </dgm:presLayoutVars>
      </dgm:prSet>
      <dgm:spPr/>
      <dgm:t>
        <a:bodyPr/>
        <a:lstStyle/>
        <a:p>
          <a:endParaRPr lang="tr-TR"/>
        </a:p>
      </dgm:t>
    </dgm:pt>
    <dgm:pt modelId="{C5F8E651-40EC-4577-B125-4FABBED454A3}" type="pres">
      <dgm:prSet presAssocID="{3B64B439-83E6-4081-93A2-A7F3D741EE06}" presName="sp" presStyleCnt="0"/>
      <dgm:spPr/>
    </dgm:pt>
    <dgm:pt modelId="{41588A2E-08F4-4661-B1AD-2AAD2F18783E}" type="pres">
      <dgm:prSet presAssocID="{2FE56F13-54F7-4DFD-99C2-7DCFE976A8CC}" presName="composite" presStyleCnt="0"/>
      <dgm:spPr/>
    </dgm:pt>
    <dgm:pt modelId="{F3ACA027-E873-48BB-A622-E5A88B0962C5}" type="pres">
      <dgm:prSet presAssocID="{2FE56F13-54F7-4DFD-99C2-7DCFE976A8CC}" presName="parentText" presStyleLbl="alignNode1" presStyleIdx="2" presStyleCnt="8">
        <dgm:presLayoutVars>
          <dgm:chMax val="1"/>
          <dgm:bulletEnabled val="1"/>
        </dgm:presLayoutVars>
      </dgm:prSet>
      <dgm:spPr/>
      <dgm:t>
        <a:bodyPr/>
        <a:lstStyle/>
        <a:p>
          <a:endParaRPr lang="tr-TR"/>
        </a:p>
      </dgm:t>
    </dgm:pt>
    <dgm:pt modelId="{BA255349-D507-4C8C-99B8-FD6FDC2FA520}" type="pres">
      <dgm:prSet presAssocID="{2FE56F13-54F7-4DFD-99C2-7DCFE976A8CC}" presName="descendantText" presStyleLbl="alignAcc1" presStyleIdx="2" presStyleCnt="8">
        <dgm:presLayoutVars>
          <dgm:bulletEnabled val="1"/>
        </dgm:presLayoutVars>
      </dgm:prSet>
      <dgm:spPr/>
      <dgm:t>
        <a:bodyPr/>
        <a:lstStyle/>
        <a:p>
          <a:endParaRPr lang="tr-TR"/>
        </a:p>
      </dgm:t>
    </dgm:pt>
    <dgm:pt modelId="{88FF9D98-D195-4647-ACA6-07591E690ADE}" type="pres">
      <dgm:prSet presAssocID="{4E4C08C9-F4DE-420E-9E81-27C65C02B08C}" presName="sp" presStyleCnt="0"/>
      <dgm:spPr/>
    </dgm:pt>
    <dgm:pt modelId="{E63E4E81-7873-44B6-8B96-BE97950BBC9E}" type="pres">
      <dgm:prSet presAssocID="{0B50455F-CB88-4CB4-8B9D-144F09559CDD}" presName="composite" presStyleCnt="0"/>
      <dgm:spPr/>
    </dgm:pt>
    <dgm:pt modelId="{2F758D40-0FC5-4DF8-AC65-36F86EB4AE29}" type="pres">
      <dgm:prSet presAssocID="{0B50455F-CB88-4CB4-8B9D-144F09559CDD}" presName="parentText" presStyleLbl="alignNode1" presStyleIdx="3" presStyleCnt="8">
        <dgm:presLayoutVars>
          <dgm:chMax val="1"/>
          <dgm:bulletEnabled val="1"/>
        </dgm:presLayoutVars>
      </dgm:prSet>
      <dgm:spPr/>
      <dgm:t>
        <a:bodyPr/>
        <a:lstStyle/>
        <a:p>
          <a:endParaRPr lang="tr-TR"/>
        </a:p>
      </dgm:t>
    </dgm:pt>
    <dgm:pt modelId="{46E52E59-A0DC-4D0C-BC81-EA1F42097A54}" type="pres">
      <dgm:prSet presAssocID="{0B50455F-CB88-4CB4-8B9D-144F09559CDD}" presName="descendantText" presStyleLbl="alignAcc1" presStyleIdx="3" presStyleCnt="8">
        <dgm:presLayoutVars>
          <dgm:bulletEnabled val="1"/>
        </dgm:presLayoutVars>
      </dgm:prSet>
      <dgm:spPr/>
      <dgm:t>
        <a:bodyPr/>
        <a:lstStyle/>
        <a:p>
          <a:endParaRPr lang="tr-TR"/>
        </a:p>
      </dgm:t>
    </dgm:pt>
    <dgm:pt modelId="{64557E9F-C731-4C22-931B-DA683D39C0F1}" type="pres">
      <dgm:prSet presAssocID="{BD762DDF-B47F-4B5A-8803-E1F4010C953F}" presName="sp" presStyleCnt="0"/>
      <dgm:spPr/>
    </dgm:pt>
    <dgm:pt modelId="{5EB88945-D5F3-4B81-9069-297EDF57211F}" type="pres">
      <dgm:prSet presAssocID="{9ADB8159-A3E9-4D3C-A46D-2DE339469E00}" presName="composite" presStyleCnt="0"/>
      <dgm:spPr/>
    </dgm:pt>
    <dgm:pt modelId="{31D223C8-77D3-44F6-A806-CF494DDACAC0}" type="pres">
      <dgm:prSet presAssocID="{9ADB8159-A3E9-4D3C-A46D-2DE339469E00}" presName="parentText" presStyleLbl="alignNode1" presStyleIdx="4" presStyleCnt="8">
        <dgm:presLayoutVars>
          <dgm:chMax val="1"/>
          <dgm:bulletEnabled val="1"/>
        </dgm:presLayoutVars>
      </dgm:prSet>
      <dgm:spPr/>
      <dgm:t>
        <a:bodyPr/>
        <a:lstStyle/>
        <a:p>
          <a:endParaRPr lang="tr-TR"/>
        </a:p>
      </dgm:t>
    </dgm:pt>
    <dgm:pt modelId="{7875F8CC-EE6A-4A7A-B5C9-E8F26EFAA097}" type="pres">
      <dgm:prSet presAssocID="{9ADB8159-A3E9-4D3C-A46D-2DE339469E00}" presName="descendantText" presStyleLbl="alignAcc1" presStyleIdx="4" presStyleCnt="8">
        <dgm:presLayoutVars>
          <dgm:bulletEnabled val="1"/>
        </dgm:presLayoutVars>
      </dgm:prSet>
      <dgm:spPr/>
      <dgm:t>
        <a:bodyPr/>
        <a:lstStyle/>
        <a:p>
          <a:endParaRPr lang="tr-TR"/>
        </a:p>
      </dgm:t>
    </dgm:pt>
    <dgm:pt modelId="{B775C514-B4E6-44C2-B839-EE1BA8206DD0}" type="pres">
      <dgm:prSet presAssocID="{576B782B-066F-4A87-8CC2-984D466ACDC5}" presName="sp" presStyleCnt="0"/>
      <dgm:spPr/>
    </dgm:pt>
    <dgm:pt modelId="{8CB5FA55-410C-44E6-8E11-0D3FC5FBFE1A}" type="pres">
      <dgm:prSet presAssocID="{3F2CEF4A-007C-4709-9065-DDCD382DA65C}" presName="composite" presStyleCnt="0"/>
      <dgm:spPr/>
    </dgm:pt>
    <dgm:pt modelId="{F30251BB-7EEC-46BE-AD49-B775E18C138E}" type="pres">
      <dgm:prSet presAssocID="{3F2CEF4A-007C-4709-9065-DDCD382DA65C}" presName="parentText" presStyleLbl="alignNode1" presStyleIdx="5" presStyleCnt="8">
        <dgm:presLayoutVars>
          <dgm:chMax val="1"/>
          <dgm:bulletEnabled val="1"/>
        </dgm:presLayoutVars>
      </dgm:prSet>
      <dgm:spPr/>
      <dgm:t>
        <a:bodyPr/>
        <a:lstStyle/>
        <a:p>
          <a:endParaRPr lang="tr-TR"/>
        </a:p>
      </dgm:t>
    </dgm:pt>
    <dgm:pt modelId="{E6E29F55-B0AA-4B7D-AF24-0F2B38E18927}" type="pres">
      <dgm:prSet presAssocID="{3F2CEF4A-007C-4709-9065-DDCD382DA65C}" presName="descendantText" presStyleLbl="alignAcc1" presStyleIdx="5" presStyleCnt="8">
        <dgm:presLayoutVars>
          <dgm:bulletEnabled val="1"/>
        </dgm:presLayoutVars>
      </dgm:prSet>
      <dgm:spPr/>
      <dgm:t>
        <a:bodyPr/>
        <a:lstStyle/>
        <a:p>
          <a:endParaRPr lang="tr-TR"/>
        </a:p>
      </dgm:t>
    </dgm:pt>
    <dgm:pt modelId="{D975D4B3-C9F5-401E-92D4-640CC3CD10D9}" type="pres">
      <dgm:prSet presAssocID="{81A1AA24-E344-4E95-AF36-B84DE39AD252}" presName="sp" presStyleCnt="0"/>
      <dgm:spPr/>
    </dgm:pt>
    <dgm:pt modelId="{7BEC5001-B7F1-4F1A-880B-AB644E01B01E}" type="pres">
      <dgm:prSet presAssocID="{140AEE43-B085-407F-9B34-602444F04A9F}" presName="composite" presStyleCnt="0"/>
      <dgm:spPr/>
    </dgm:pt>
    <dgm:pt modelId="{B17B4489-C566-4682-8B1C-A1A1F95D744A}" type="pres">
      <dgm:prSet presAssocID="{140AEE43-B085-407F-9B34-602444F04A9F}" presName="parentText" presStyleLbl="alignNode1" presStyleIdx="6" presStyleCnt="8">
        <dgm:presLayoutVars>
          <dgm:chMax val="1"/>
          <dgm:bulletEnabled val="1"/>
        </dgm:presLayoutVars>
      </dgm:prSet>
      <dgm:spPr/>
      <dgm:t>
        <a:bodyPr/>
        <a:lstStyle/>
        <a:p>
          <a:endParaRPr lang="tr-TR"/>
        </a:p>
      </dgm:t>
    </dgm:pt>
    <dgm:pt modelId="{1CF98169-0643-46F8-9377-40DE35F18DC4}" type="pres">
      <dgm:prSet presAssocID="{140AEE43-B085-407F-9B34-602444F04A9F}" presName="descendantText" presStyleLbl="alignAcc1" presStyleIdx="6" presStyleCnt="8">
        <dgm:presLayoutVars>
          <dgm:bulletEnabled val="1"/>
        </dgm:presLayoutVars>
      </dgm:prSet>
      <dgm:spPr/>
      <dgm:t>
        <a:bodyPr/>
        <a:lstStyle/>
        <a:p>
          <a:endParaRPr lang="tr-TR"/>
        </a:p>
      </dgm:t>
    </dgm:pt>
    <dgm:pt modelId="{28325882-D43D-4DCA-949B-E445C3A74D49}" type="pres">
      <dgm:prSet presAssocID="{DDE7D73C-9701-4960-9A9E-3B016A90687D}" presName="sp" presStyleCnt="0"/>
      <dgm:spPr/>
    </dgm:pt>
    <dgm:pt modelId="{66BA8B89-F72F-4B49-9E80-5DEAAD72CE9A}" type="pres">
      <dgm:prSet presAssocID="{8985E2A0-9778-4975-879E-4BCBF5F7ECB6}" presName="composite" presStyleCnt="0"/>
      <dgm:spPr/>
    </dgm:pt>
    <dgm:pt modelId="{FFEC63D4-010D-4038-B1DF-029578DE3233}" type="pres">
      <dgm:prSet presAssocID="{8985E2A0-9778-4975-879E-4BCBF5F7ECB6}" presName="parentText" presStyleLbl="alignNode1" presStyleIdx="7" presStyleCnt="8">
        <dgm:presLayoutVars>
          <dgm:chMax val="1"/>
          <dgm:bulletEnabled val="1"/>
        </dgm:presLayoutVars>
      </dgm:prSet>
      <dgm:spPr/>
      <dgm:t>
        <a:bodyPr/>
        <a:lstStyle/>
        <a:p>
          <a:endParaRPr lang="tr-TR"/>
        </a:p>
      </dgm:t>
    </dgm:pt>
    <dgm:pt modelId="{5F3CB1A6-FA28-4A3E-B3B0-4D42D085CDD2}" type="pres">
      <dgm:prSet presAssocID="{8985E2A0-9778-4975-879E-4BCBF5F7ECB6}" presName="descendantText" presStyleLbl="alignAcc1" presStyleIdx="7" presStyleCnt="8">
        <dgm:presLayoutVars>
          <dgm:bulletEnabled val="1"/>
        </dgm:presLayoutVars>
      </dgm:prSet>
      <dgm:spPr/>
      <dgm:t>
        <a:bodyPr/>
        <a:lstStyle/>
        <a:p>
          <a:endParaRPr lang="tr-TR"/>
        </a:p>
      </dgm:t>
    </dgm:pt>
  </dgm:ptLst>
  <dgm:cxnLst>
    <dgm:cxn modelId="{DF7FB0A0-3D70-46C0-B8B2-25CB291AA98D}" srcId="{140AEE43-B085-407F-9B34-602444F04A9F}" destId="{5B58DCF5-AD62-44E1-85A7-EF020C44EEFF}" srcOrd="0" destOrd="0" parTransId="{902DB058-A3FD-46AF-A8F9-04644275F0C9}" sibTransId="{232C77CE-A118-436A-A39F-B0F2910229FF}"/>
    <dgm:cxn modelId="{52FC68D9-890E-484A-80EB-D771E1FB1941}" srcId="{9ADB8159-A3E9-4D3C-A46D-2DE339469E00}" destId="{85A3653A-9945-4512-BA77-30DB1E6F41D3}" srcOrd="0" destOrd="0" parTransId="{016A0D48-0E94-4533-90B0-2B1C59540E66}" sibTransId="{D0FE283B-07C0-44FB-9DA4-2FE63A514F4F}"/>
    <dgm:cxn modelId="{D93F3459-F94C-47C1-9311-4365BFEA550C}" srcId="{D9205FE5-CBEF-40F7-992F-AF09E47EA2B9}" destId="{140AEE43-B085-407F-9B34-602444F04A9F}" srcOrd="6" destOrd="0" parTransId="{97783619-5FDF-457F-B0AD-14A6F097382F}" sibTransId="{DDE7D73C-9701-4960-9A9E-3B016A90687D}"/>
    <dgm:cxn modelId="{5D95A2CE-2926-4711-AAF4-7DD7C5C89B46}" type="presOf" srcId="{EE334BBD-851D-4CF2-A821-83F00F05EB3C}" destId="{BEE97EC9-EC29-439C-8C81-9DB47D045C0C}" srcOrd="0" destOrd="0" presId="urn:microsoft.com/office/officeart/2005/8/layout/chevron2"/>
    <dgm:cxn modelId="{90B34BA3-4D22-4D77-B845-14A2FD9C9B3D}" type="presOf" srcId="{8E5360ED-B6F7-49BD-BF62-58AB6C4A1E43}" destId="{39BF3BEB-A9BA-415D-B2A9-FA391F14CACD}" srcOrd="0" destOrd="0" presId="urn:microsoft.com/office/officeart/2005/8/layout/chevron2"/>
    <dgm:cxn modelId="{C3276C46-0426-415D-8B4B-C343BDC782CA}" srcId="{D9205FE5-CBEF-40F7-992F-AF09E47EA2B9}" destId="{0B50455F-CB88-4CB4-8B9D-144F09559CDD}" srcOrd="3" destOrd="0" parTransId="{F55B28D8-1BAF-4CE6-8EC5-57D6C11F7693}" sibTransId="{BD762DDF-B47F-4B5A-8803-E1F4010C953F}"/>
    <dgm:cxn modelId="{71BF8E84-C3B7-4E96-A6F4-D0BABE550E52}" srcId="{2FE56F13-54F7-4DFD-99C2-7DCFE976A8CC}" destId="{9DE59A8C-98DD-4019-B192-5378719A275F}" srcOrd="0" destOrd="0" parTransId="{803BC753-E6E5-426B-AAB5-28FCFD1CF038}" sibTransId="{3FCE1313-CB0E-4251-A5DD-21AA786A620B}"/>
    <dgm:cxn modelId="{4D829CEB-1AC7-4E1A-9A7A-06B6FD769CD8}" srcId="{3F2CEF4A-007C-4709-9065-DDCD382DA65C}" destId="{169D6847-6FCB-43A2-BAD7-2A703BD37C1B}" srcOrd="0" destOrd="0" parTransId="{033A396D-9E07-4F86-A952-8E0B47871F0E}" sibTransId="{71122B14-6808-4D03-9832-9FC86983DC38}"/>
    <dgm:cxn modelId="{F81DE30C-4655-4885-B41A-2E95396C71EA}" srcId="{C44BF5F5-DF10-448D-AB10-618218823080}" destId="{EE334BBD-851D-4CF2-A821-83F00F05EB3C}" srcOrd="0" destOrd="0" parTransId="{0A8D156B-5FC9-4E73-BF3C-39758F9EB929}" sibTransId="{F41CE43D-823E-4DD4-A50D-A3827BA13FF3}"/>
    <dgm:cxn modelId="{3B241449-F622-4AE6-B67F-6C119208BF38}" srcId="{0B50455F-CB88-4CB4-8B9D-144F09559CDD}" destId="{9B36105C-ABC0-4E8A-B175-49CEF567D10F}" srcOrd="0" destOrd="0" parTransId="{FC5C099D-A6CD-44A0-BFD0-FA6DA325BA91}" sibTransId="{2075535D-926E-48B9-8BE7-01B52073235C}"/>
    <dgm:cxn modelId="{F6812F6F-B774-4EB8-A091-9746159D209D}" srcId="{D9205FE5-CBEF-40F7-992F-AF09E47EA2B9}" destId="{9ADB8159-A3E9-4D3C-A46D-2DE339469E00}" srcOrd="4" destOrd="0" parTransId="{5409BEF5-3CB6-4A0D-A5E1-B319611B86E1}" sibTransId="{576B782B-066F-4A87-8CC2-984D466ACDC5}"/>
    <dgm:cxn modelId="{53B0DBBD-02D3-4403-B570-2FA634FD1354}" type="presOf" srcId="{D9205FE5-CBEF-40F7-992F-AF09E47EA2B9}" destId="{E20FC29A-952B-404D-8B7E-C720BE4C30F6}" srcOrd="0" destOrd="0" presId="urn:microsoft.com/office/officeart/2005/8/layout/chevron2"/>
    <dgm:cxn modelId="{20322DF4-1D2A-49E4-8CC2-63C01A15BFF1}" type="presOf" srcId="{8985E2A0-9778-4975-879E-4BCBF5F7ECB6}" destId="{FFEC63D4-010D-4038-B1DF-029578DE3233}" srcOrd="0" destOrd="0" presId="urn:microsoft.com/office/officeart/2005/8/layout/chevron2"/>
    <dgm:cxn modelId="{030F510E-BC73-4631-BCC1-3BCA342989E5}" type="presOf" srcId="{85A3653A-9945-4512-BA77-30DB1E6F41D3}" destId="{7875F8CC-EE6A-4A7A-B5C9-E8F26EFAA097}" srcOrd="0" destOrd="0" presId="urn:microsoft.com/office/officeart/2005/8/layout/chevron2"/>
    <dgm:cxn modelId="{CBB457FD-A3B2-4873-AB08-2B00F3D9FC7C}" type="presOf" srcId="{9ADB8159-A3E9-4D3C-A46D-2DE339469E00}" destId="{31D223C8-77D3-44F6-A806-CF494DDACAC0}" srcOrd="0" destOrd="0" presId="urn:microsoft.com/office/officeart/2005/8/layout/chevron2"/>
    <dgm:cxn modelId="{92DF1196-1456-464B-B3B8-CFDD7554F248}" srcId="{D9205FE5-CBEF-40F7-992F-AF09E47EA2B9}" destId="{3F2CEF4A-007C-4709-9065-DDCD382DA65C}" srcOrd="5" destOrd="0" parTransId="{7EBEF90D-9B49-4237-9104-34EB3695BABE}" sibTransId="{81A1AA24-E344-4E95-AF36-B84DE39AD252}"/>
    <dgm:cxn modelId="{418C56D5-6979-4282-9BDA-B155FDC27162}" srcId="{D9205FE5-CBEF-40F7-992F-AF09E47EA2B9}" destId="{8985E2A0-9778-4975-879E-4BCBF5F7ECB6}" srcOrd="7" destOrd="0" parTransId="{AA1E391D-417E-4D29-B933-A61DCF90132D}" sibTransId="{AD1EB729-3B01-4444-9638-699699872709}"/>
    <dgm:cxn modelId="{770063BA-C04B-4704-BE72-4BF237B65337}" type="presOf" srcId="{D7F4DB4C-734D-4C99-B4D6-4AB308812C56}" destId="{5F3CB1A6-FA28-4A3E-B3B0-4D42D085CDD2}" srcOrd="0" destOrd="0" presId="urn:microsoft.com/office/officeart/2005/8/layout/chevron2"/>
    <dgm:cxn modelId="{211E6CD8-44AB-4D10-A20A-65503D7AEE71}" srcId="{D9205FE5-CBEF-40F7-992F-AF09E47EA2B9}" destId="{56F67139-B0E1-4C9E-B5AD-1C5CAD6B5321}" srcOrd="1" destOrd="0" parTransId="{6A7DA22E-88F8-42A2-9F4F-0B0DDF546D89}" sibTransId="{3B64B439-83E6-4081-93A2-A7F3D741EE06}"/>
    <dgm:cxn modelId="{44D07D9D-D30E-4AC9-8719-2AB0A7BB5C5A}" type="presOf" srcId="{9DE59A8C-98DD-4019-B192-5378719A275F}" destId="{BA255349-D507-4C8C-99B8-FD6FDC2FA520}" srcOrd="0" destOrd="0" presId="urn:microsoft.com/office/officeart/2005/8/layout/chevron2"/>
    <dgm:cxn modelId="{711A1D76-0384-4732-9C64-9760FF6705C8}" type="presOf" srcId="{C44BF5F5-DF10-448D-AB10-618218823080}" destId="{E0A690D8-91C8-46E9-974D-070DCF481353}" srcOrd="0" destOrd="0" presId="urn:microsoft.com/office/officeart/2005/8/layout/chevron2"/>
    <dgm:cxn modelId="{64721A5F-1977-4DD3-8D01-F43CBBC7D94C}" srcId="{8985E2A0-9778-4975-879E-4BCBF5F7ECB6}" destId="{D7F4DB4C-734D-4C99-B4D6-4AB308812C56}" srcOrd="0" destOrd="0" parTransId="{9DDE7BB8-CE57-4D08-AA4B-EED8BD3ABE37}" sibTransId="{21ACA0F7-9F78-4DE6-A725-B0DC5EC182EF}"/>
    <dgm:cxn modelId="{5C9C3A23-38A7-469A-8815-F1F31F55E674}" type="presOf" srcId="{56F67139-B0E1-4C9E-B5AD-1C5CAD6B5321}" destId="{4CD923F1-5EF4-4E86-BA86-94D0B0FDE377}" srcOrd="0" destOrd="0" presId="urn:microsoft.com/office/officeart/2005/8/layout/chevron2"/>
    <dgm:cxn modelId="{7C922448-DC4C-4DEA-861D-40F6CE427DBE}" srcId="{D9205FE5-CBEF-40F7-992F-AF09E47EA2B9}" destId="{C44BF5F5-DF10-448D-AB10-618218823080}" srcOrd="0" destOrd="0" parTransId="{810FB2C7-8016-4628-A429-E439E7B95EC8}" sibTransId="{B898D523-304B-4169-8F4A-6AA98363F21D}"/>
    <dgm:cxn modelId="{493DD105-3DBC-4870-8270-51D992857043}" srcId="{D9205FE5-CBEF-40F7-992F-AF09E47EA2B9}" destId="{2FE56F13-54F7-4DFD-99C2-7DCFE976A8CC}" srcOrd="2" destOrd="0" parTransId="{B85DDFF5-1A0E-40DB-AA2C-BB7B445E49BB}" sibTransId="{4E4C08C9-F4DE-420E-9E81-27C65C02B08C}"/>
    <dgm:cxn modelId="{9451362B-7E49-449D-8CF4-E129C9F743C8}" type="presOf" srcId="{9B36105C-ABC0-4E8A-B175-49CEF567D10F}" destId="{46E52E59-A0DC-4D0C-BC81-EA1F42097A54}" srcOrd="0" destOrd="0" presId="urn:microsoft.com/office/officeart/2005/8/layout/chevron2"/>
    <dgm:cxn modelId="{1946194F-90CF-43D3-A8B1-30242A19F5D7}" type="presOf" srcId="{3F2CEF4A-007C-4709-9065-DDCD382DA65C}" destId="{F30251BB-7EEC-46BE-AD49-B775E18C138E}" srcOrd="0" destOrd="0" presId="urn:microsoft.com/office/officeart/2005/8/layout/chevron2"/>
    <dgm:cxn modelId="{C9FFD8A2-4310-4AE9-9DD5-BD52EF85F505}" type="presOf" srcId="{140AEE43-B085-407F-9B34-602444F04A9F}" destId="{B17B4489-C566-4682-8B1C-A1A1F95D744A}" srcOrd="0" destOrd="0" presId="urn:microsoft.com/office/officeart/2005/8/layout/chevron2"/>
    <dgm:cxn modelId="{4CBF57B5-8C56-479C-B772-BF286328B39D}" type="presOf" srcId="{2FE56F13-54F7-4DFD-99C2-7DCFE976A8CC}" destId="{F3ACA027-E873-48BB-A622-E5A88B0962C5}" srcOrd="0" destOrd="0" presId="urn:microsoft.com/office/officeart/2005/8/layout/chevron2"/>
    <dgm:cxn modelId="{511D1589-AADE-4584-B4E5-E45AF7897D8B}" type="presOf" srcId="{0B50455F-CB88-4CB4-8B9D-144F09559CDD}" destId="{2F758D40-0FC5-4DF8-AC65-36F86EB4AE29}" srcOrd="0" destOrd="0" presId="urn:microsoft.com/office/officeart/2005/8/layout/chevron2"/>
    <dgm:cxn modelId="{0762D5C2-8240-44C7-833E-98BCCC1F511A}" type="presOf" srcId="{5B58DCF5-AD62-44E1-85A7-EF020C44EEFF}" destId="{1CF98169-0643-46F8-9377-40DE35F18DC4}" srcOrd="0" destOrd="0" presId="urn:microsoft.com/office/officeart/2005/8/layout/chevron2"/>
    <dgm:cxn modelId="{272C256D-895B-4B93-AE7D-796550E3439E}" srcId="{56F67139-B0E1-4C9E-B5AD-1C5CAD6B5321}" destId="{8E5360ED-B6F7-49BD-BF62-58AB6C4A1E43}" srcOrd="0" destOrd="0" parTransId="{6AC146B2-CD5B-489C-9B6F-1CD70A34424E}" sibTransId="{7E0CA30D-1BC8-4ADF-B0A2-5041C9459563}"/>
    <dgm:cxn modelId="{17A498E8-6BD0-4D4D-A701-86E9915AA367}" type="presOf" srcId="{169D6847-6FCB-43A2-BAD7-2A703BD37C1B}" destId="{E6E29F55-B0AA-4B7D-AF24-0F2B38E18927}" srcOrd="0" destOrd="0" presId="urn:microsoft.com/office/officeart/2005/8/layout/chevron2"/>
    <dgm:cxn modelId="{3B3FEA33-D450-45FC-918F-9DB2A15B44E4}" type="presParOf" srcId="{E20FC29A-952B-404D-8B7E-C720BE4C30F6}" destId="{8FAA38D9-4AFB-4B26-A900-64F2385FEEDF}" srcOrd="0" destOrd="0" presId="urn:microsoft.com/office/officeart/2005/8/layout/chevron2"/>
    <dgm:cxn modelId="{ED582C52-5E42-4822-A3E9-3FE79EE7DFA1}" type="presParOf" srcId="{8FAA38D9-4AFB-4B26-A900-64F2385FEEDF}" destId="{E0A690D8-91C8-46E9-974D-070DCF481353}" srcOrd="0" destOrd="0" presId="urn:microsoft.com/office/officeart/2005/8/layout/chevron2"/>
    <dgm:cxn modelId="{ED31A824-0DE5-497B-9549-50E56CC37CCE}" type="presParOf" srcId="{8FAA38D9-4AFB-4B26-A900-64F2385FEEDF}" destId="{BEE97EC9-EC29-439C-8C81-9DB47D045C0C}" srcOrd="1" destOrd="0" presId="urn:microsoft.com/office/officeart/2005/8/layout/chevron2"/>
    <dgm:cxn modelId="{9B623E64-8872-4EF0-9E6C-9746759F9243}" type="presParOf" srcId="{E20FC29A-952B-404D-8B7E-C720BE4C30F6}" destId="{14564038-D47B-47E4-A0CF-AB6E0CFF29CB}" srcOrd="1" destOrd="0" presId="urn:microsoft.com/office/officeart/2005/8/layout/chevron2"/>
    <dgm:cxn modelId="{F6AE8FA6-D290-40FA-9377-A7CF19A5ED7E}" type="presParOf" srcId="{E20FC29A-952B-404D-8B7E-C720BE4C30F6}" destId="{04ADF677-2296-4332-A059-E6C71197D0A3}" srcOrd="2" destOrd="0" presId="urn:microsoft.com/office/officeart/2005/8/layout/chevron2"/>
    <dgm:cxn modelId="{8F459546-9F1E-47DC-8440-651148178090}" type="presParOf" srcId="{04ADF677-2296-4332-A059-E6C71197D0A3}" destId="{4CD923F1-5EF4-4E86-BA86-94D0B0FDE377}" srcOrd="0" destOrd="0" presId="urn:microsoft.com/office/officeart/2005/8/layout/chevron2"/>
    <dgm:cxn modelId="{CB7E34DA-5428-466C-9D7E-D9F9C550CA5A}" type="presParOf" srcId="{04ADF677-2296-4332-A059-E6C71197D0A3}" destId="{39BF3BEB-A9BA-415D-B2A9-FA391F14CACD}" srcOrd="1" destOrd="0" presId="urn:microsoft.com/office/officeart/2005/8/layout/chevron2"/>
    <dgm:cxn modelId="{B80A61F5-25AE-4BE6-97BE-E076B37E2AC5}" type="presParOf" srcId="{E20FC29A-952B-404D-8B7E-C720BE4C30F6}" destId="{C5F8E651-40EC-4577-B125-4FABBED454A3}" srcOrd="3" destOrd="0" presId="urn:microsoft.com/office/officeart/2005/8/layout/chevron2"/>
    <dgm:cxn modelId="{81000737-BBE8-4316-B56D-0804857C7079}" type="presParOf" srcId="{E20FC29A-952B-404D-8B7E-C720BE4C30F6}" destId="{41588A2E-08F4-4661-B1AD-2AAD2F18783E}" srcOrd="4" destOrd="0" presId="urn:microsoft.com/office/officeart/2005/8/layout/chevron2"/>
    <dgm:cxn modelId="{F457462A-19AB-4D71-A591-C4F6D129CDD4}" type="presParOf" srcId="{41588A2E-08F4-4661-B1AD-2AAD2F18783E}" destId="{F3ACA027-E873-48BB-A622-E5A88B0962C5}" srcOrd="0" destOrd="0" presId="urn:microsoft.com/office/officeart/2005/8/layout/chevron2"/>
    <dgm:cxn modelId="{F4AFE38F-34DF-497E-A160-9F0F8E85166F}" type="presParOf" srcId="{41588A2E-08F4-4661-B1AD-2AAD2F18783E}" destId="{BA255349-D507-4C8C-99B8-FD6FDC2FA520}" srcOrd="1" destOrd="0" presId="urn:microsoft.com/office/officeart/2005/8/layout/chevron2"/>
    <dgm:cxn modelId="{0F99E186-A182-4CDE-9FDE-8257D041156C}" type="presParOf" srcId="{E20FC29A-952B-404D-8B7E-C720BE4C30F6}" destId="{88FF9D98-D195-4647-ACA6-07591E690ADE}" srcOrd="5" destOrd="0" presId="urn:microsoft.com/office/officeart/2005/8/layout/chevron2"/>
    <dgm:cxn modelId="{405991C9-5016-4E86-9C2A-E77A5F40D6B6}" type="presParOf" srcId="{E20FC29A-952B-404D-8B7E-C720BE4C30F6}" destId="{E63E4E81-7873-44B6-8B96-BE97950BBC9E}" srcOrd="6" destOrd="0" presId="urn:microsoft.com/office/officeart/2005/8/layout/chevron2"/>
    <dgm:cxn modelId="{8291FD2C-4241-43ED-A5D9-176C32897461}" type="presParOf" srcId="{E63E4E81-7873-44B6-8B96-BE97950BBC9E}" destId="{2F758D40-0FC5-4DF8-AC65-36F86EB4AE29}" srcOrd="0" destOrd="0" presId="urn:microsoft.com/office/officeart/2005/8/layout/chevron2"/>
    <dgm:cxn modelId="{B44BBCB6-7571-49A0-B482-53EE4F40DF14}" type="presParOf" srcId="{E63E4E81-7873-44B6-8B96-BE97950BBC9E}" destId="{46E52E59-A0DC-4D0C-BC81-EA1F42097A54}" srcOrd="1" destOrd="0" presId="urn:microsoft.com/office/officeart/2005/8/layout/chevron2"/>
    <dgm:cxn modelId="{C30F427F-A985-4B3E-AFDA-C75C2724D5DA}" type="presParOf" srcId="{E20FC29A-952B-404D-8B7E-C720BE4C30F6}" destId="{64557E9F-C731-4C22-931B-DA683D39C0F1}" srcOrd="7" destOrd="0" presId="urn:microsoft.com/office/officeart/2005/8/layout/chevron2"/>
    <dgm:cxn modelId="{0AA6906F-E560-4108-B54D-3901B94C37DC}" type="presParOf" srcId="{E20FC29A-952B-404D-8B7E-C720BE4C30F6}" destId="{5EB88945-D5F3-4B81-9069-297EDF57211F}" srcOrd="8" destOrd="0" presId="urn:microsoft.com/office/officeart/2005/8/layout/chevron2"/>
    <dgm:cxn modelId="{B035F5EE-1831-4C14-9E3F-B593A43DCCD4}" type="presParOf" srcId="{5EB88945-D5F3-4B81-9069-297EDF57211F}" destId="{31D223C8-77D3-44F6-A806-CF494DDACAC0}" srcOrd="0" destOrd="0" presId="urn:microsoft.com/office/officeart/2005/8/layout/chevron2"/>
    <dgm:cxn modelId="{9AF41FDD-1FD5-4648-8AC4-4DE3D79CEB24}" type="presParOf" srcId="{5EB88945-D5F3-4B81-9069-297EDF57211F}" destId="{7875F8CC-EE6A-4A7A-B5C9-E8F26EFAA097}" srcOrd="1" destOrd="0" presId="urn:microsoft.com/office/officeart/2005/8/layout/chevron2"/>
    <dgm:cxn modelId="{C44CFF72-1996-4C87-BA87-15854E4C5F0F}" type="presParOf" srcId="{E20FC29A-952B-404D-8B7E-C720BE4C30F6}" destId="{B775C514-B4E6-44C2-B839-EE1BA8206DD0}" srcOrd="9" destOrd="0" presId="urn:microsoft.com/office/officeart/2005/8/layout/chevron2"/>
    <dgm:cxn modelId="{05E47C54-0D46-40E4-998E-08498D5AB191}" type="presParOf" srcId="{E20FC29A-952B-404D-8B7E-C720BE4C30F6}" destId="{8CB5FA55-410C-44E6-8E11-0D3FC5FBFE1A}" srcOrd="10" destOrd="0" presId="urn:microsoft.com/office/officeart/2005/8/layout/chevron2"/>
    <dgm:cxn modelId="{C0F80A09-4502-4976-8E41-723A28EFB6BE}" type="presParOf" srcId="{8CB5FA55-410C-44E6-8E11-0D3FC5FBFE1A}" destId="{F30251BB-7EEC-46BE-AD49-B775E18C138E}" srcOrd="0" destOrd="0" presId="urn:microsoft.com/office/officeart/2005/8/layout/chevron2"/>
    <dgm:cxn modelId="{A1C123CD-D064-4B56-AD62-614DB1F975D3}" type="presParOf" srcId="{8CB5FA55-410C-44E6-8E11-0D3FC5FBFE1A}" destId="{E6E29F55-B0AA-4B7D-AF24-0F2B38E18927}" srcOrd="1" destOrd="0" presId="urn:microsoft.com/office/officeart/2005/8/layout/chevron2"/>
    <dgm:cxn modelId="{A79B8C56-51FD-4428-8ABF-963FCDD9B3C7}" type="presParOf" srcId="{E20FC29A-952B-404D-8B7E-C720BE4C30F6}" destId="{D975D4B3-C9F5-401E-92D4-640CC3CD10D9}" srcOrd="11" destOrd="0" presId="urn:microsoft.com/office/officeart/2005/8/layout/chevron2"/>
    <dgm:cxn modelId="{D29AA5CA-9F92-4010-8B44-78C7F9A7852F}" type="presParOf" srcId="{E20FC29A-952B-404D-8B7E-C720BE4C30F6}" destId="{7BEC5001-B7F1-4F1A-880B-AB644E01B01E}" srcOrd="12" destOrd="0" presId="urn:microsoft.com/office/officeart/2005/8/layout/chevron2"/>
    <dgm:cxn modelId="{C577397E-DF5C-4179-A2B4-A9B2EEEAC162}" type="presParOf" srcId="{7BEC5001-B7F1-4F1A-880B-AB644E01B01E}" destId="{B17B4489-C566-4682-8B1C-A1A1F95D744A}" srcOrd="0" destOrd="0" presId="urn:microsoft.com/office/officeart/2005/8/layout/chevron2"/>
    <dgm:cxn modelId="{66136A3D-A7AF-4CC9-BECC-2E53513BFB0F}" type="presParOf" srcId="{7BEC5001-B7F1-4F1A-880B-AB644E01B01E}" destId="{1CF98169-0643-46F8-9377-40DE35F18DC4}" srcOrd="1" destOrd="0" presId="urn:microsoft.com/office/officeart/2005/8/layout/chevron2"/>
    <dgm:cxn modelId="{60831116-4EF8-441D-BDA4-911171AEDA2B}" type="presParOf" srcId="{E20FC29A-952B-404D-8B7E-C720BE4C30F6}" destId="{28325882-D43D-4DCA-949B-E445C3A74D49}" srcOrd="13" destOrd="0" presId="urn:microsoft.com/office/officeart/2005/8/layout/chevron2"/>
    <dgm:cxn modelId="{A2D98139-2A03-463E-A1A1-9301657ED04A}" type="presParOf" srcId="{E20FC29A-952B-404D-8B7E-C720BE4C30F6}" destId="{66BA8B89-F72F-4B49-9E80-5DEAAD72CE9A}" srcOrd="14" destOrd="0" presId="urn:microsoft.com/office/officeart/2005/8/layout/chevron2"/>
    <dgm:cxn modelId="{02487071-D70F-4F4A-BB4F-A9AF0DCBC81A}" type="presParOf" srcId="{66BA8B89-F72F-4B49-9E80-5DEAAD72CE9A}" destId="{FFEC63D4-010D-4038-B1DF-029578DE3233}" srcOrd="0" destOrd="0" presId="urn:microsoft.com/office/officeart/2005/8/layout/chevron2"/>
    <dgm:cxn modelId="{2B0538A2-8A48-4003-9197-6934F641E3D4}" type="presParOf" srcId="{66BA8B89-F72F-4B49-9E80-5DEAAD72CE9A}" destId="{5F3CB1A6-FA28-4A3E-B3B0-4D42D085CDD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400AFB-44E2-4350-A6D6-946D07F5A3D7}" type="doc">
      <dgm:prSet loTypeId="urn:microsoft.com/office/officeart/2005/8/layout/vList6" loCatId="process" qsTypeId="urn:microsoft.com/office/officeart/2005/8/quickstyle/3d2#1" qsCatId="3D" csTypeId="urn:microsoft.com/office/officeart/2005/8/colors/colorful1#4" csCatId="colorful" phldr="1"/>
      <dgm:spPr/>
      <dgm:t>
        <a:bodyPr/>
        <a:lstStyle/>
        <a:p>
          <a:endParaRPr lang="tr-TR"/>
        </a:p>
      </dgm:t>
    </dgm:pt>
    <dgm:pt modelId="{EFFB2FEB-99D6-493F-BA23-7D4DBBD2C77B}">
      <dgm:prSet phldrT="[Metin]" custT="1"/>
      <dgm:spPr/>
      <dgm:t>
        <a:bodyPr/>
        <a:lstStyle/>
        <a:p>
          <a:r>
            <a:rPr lang="tr-TR" sz="2400" b="1" smtClean="0">
              <a:latin typeface="+mj-lt"/>
              <a:cs typeface="Arial" pitchFamily="34" charset="0"/>
            </a:rPr>
            <a:t>Genel Yönetim</a:t>
          </a:r>
          <a:endParaRPr lang="tr-TR" sz="2400" b="1" dirty="0">
            <a:latin typeface="+mj-lt"/>
            <a:cs typeface="Arial" pitchFamily="34" charset="0"/>
          </a:endParaRPr>
        </a:p>
      </dgm:t>
    </dgm:pt>
    <dgm:pt modelId="{5DF45E97-E051-4069-96C1-29306C35AB49}" type="parTrans" cxnId="{C96C28C5-D2B0-4A94-A5BD-888D3D5661BB}">
      <dgm:prSet/>
      <dgm:spPr/>
      <dgm:t>
        <a:bodyPr/>
        <a:lstStyle/>
        <a:p>
          <a:endParaRPr lang="tr-TR" sz="2400">
            <a:latin typeface="+mj-lt"/>
          </a:endParaRPr>
        </a:p>
      </dgm:t>
    </dgm:pt>
    <dgm:pt modelId="{1913C395-52EB-4BBB-A0C4-BADF2A768A4C}" type="sibTrans" cxnId="{C96C28C5-D2B0-4A94-A5BD-888D3D5661BB}">
      <dgm:prSet/>
      <dgm:spPr/>
      <dgm:t>
        <a:bodyPr/>
        <a:lstStyle/>
        <a:p>
          <a:endParaRPr lang="tr-TR" sz="2400">
            <a:latin typeface="+mj-lt"/>
          </a:endParaRPr>
        </a:p>
      </dgm:t>
    </dgm:pt>
    <dgm:pt modelId="{B97C3DAB-CDF6-4297-989D-5F0D5C2ED2D5}">
      <dgm:prSet phldrT="[Metin]" custT="1"/>
      <dgm:spPr/>
      <dgm:t>
        <a:bodyPr/>
        <a:lstStyle/>
        <a:p>
          <a:r>
            <a:rPr lang="tr-TR" sz="2400" b="0" smtClean="0">
              <a:latin typeface="+mj-lt"/>
              <a:cs typeface="Arial" pitchFamily="34" charset="0"/>
            </a:rPr>
            <a:t>Maliyetler ve Bütçeleme</a:t>
          </a:r>
          <a:endParaRPr lang="tr-TR" sz="2400" b="0" dirty="0">
            <a:latin typeface="+mj-lt"/>
            <a:cs typeface="Arial" pitchFamily="34" charset="0"/>
          </a:endParaRPr>
        </a:p>
      </dgm:t>
    </dgm:pt>
    <dgm:pt modelId="{67CD2E36-5A1B-4482-B1B4-BA5E982C7ED2}" type="parTrans" cxnId="{A98C4E41-E439-48D9-AFBA-7DFFAE1B16BB}">
      <dgm:prSet/>
      <dgm:spPr/>
      <dgm:t>
        <a:bodyPr/>
        <a:lstStyle/>
        <a:p>
          <a:endParaRPr lang="tr-TR" sz="2400">
            <a:latin typeface="+mj-lt"/>
          </a:endParaRPr>
        </a:p>
      </dgm:t>
    </dgm:pt>
    <dgm:pt modelId="{56495868-EE4E-41F8-8375-A4B93DB12C57}" type="sibTrans" cxnId="{A98C4E41-E439-48D9-AFBA-7DFFAE1B16BB}">
      <dgm:prSet/>
      <dgm:spPr/>
      <dgm:t>
        <a:bodyPr/>
        <a:lstStyle/>
        <a:p>
          <a:endParaRPr lang="tr-TR" sz="2400">
            <a:latin typeface="+mj-lt"/>
          </a:endParaRPr>
        </a:p>
      </dgm:t>
    </dgm:pt>
    <dgm:pt modelId="{639BC063-C5D4-418D-ACB8-0E8C857147D4}">
      <dgm:prSet phldrT="[Metin]" custT="1"/>
      <dgm:spPr/>
      <dgm:t>
        <a:bodyPr/>
        <a:lstStyle/>
        <a:p>
          <a:r>
            <a:rPr lang="tr-TR" sz="2400" b="1" smtClean="0">
              <a:latin typeface="+mj-lt"/>
              <a:cs typeface="Arial" pitchFamily="34" charset="0"/>
            </a:rPr>
            <a:t>Pazarlama</a:t>
          </a:r>
          <a:endParaRPr lang="tr-TR" sz="2400" b="1" dirty="0">
            <a:latin typeface="+mj-lt"/>
            <a:cs typeface="Arial" pitchFamily="34" charset="0"/>
          </a:endParaRPr>
        </a:p>
      </dgm:t>
    </dgm:pt>
    <dgm:pt modelId="{BD0D516B-E808-4D93-98ED-B7EC868AA6AB}" type="parTrans" cxnId="{5CEC1391-5AC2-4AC7-B5F2-6689E8FEFCEF}">
      <dgm:prSet/>
      <dgm:spPr/>
      <dgm:t>
        <a:bodyPr/>
        <a:lstStyle/>
        <a:p>
          <a:endParaRPr lang="tr-TR" sz="2400">
            <a:latin typeface="+mj-lt"/>
          </a:endParaRPr>
        </a:p>
      </dgm:t>
    </dgm:pt>
    <dgm:pt modelId="{7344F0EA-06EB-47B8-9543-3B324DC44371}" type="sibTrans" cxnId="{5CEC1391-5AC2-4AC7-B5F2-6689E8FEFCEF}">
      <dgm:prSet/>
      <dgm:spPr/>
      <dgm:t>
        <a:bodyPr/>
        <a:lstStyle/>
        <a:p>
          <a:endParaRPr lang="tr-TR" sz="2400">
            <a:latin typeface="+mj-lt"/>
          </a:endParaRPr>
        </a:p>
      </dgm:t>
    </dgm:pt>
    <dgm:pt modelId="{0A972F4F-B2CE-49E6-935A-918E354ACA31}">
      <dgm:prSet phldrT="[Metin]" custT="1"/>
      <dgm:spPr/>
      <dgm:t>
        <a:bodyPr/>
        <a:lstStyle/>
        <a:p>
          <a:r>
            <a:rPr lang="tr-TR" sz="2400" b="0" smtClean="0">
              <a:latin typeface="+mj-lt"/>
              <a:cs typeface="Arial" pitchFamily="34" charset="0"/>
            </a:rPr>
            <a:t>Rekabet bilgileri</a:t>
          </a:r>
          <a:endParaRPr lang="tr-TR" sz="2400" b="0" dirty="0">
            <a:latin typeface="+mj-lt"/>
            <a:cs typeface="Arial" pitchFamily="34" charset="0"/>
          </a:endParaRPr>
        </a:p>
      </dgm:t>
    </dgm:pt>
    <dgm:pt modelId="{5DA96C5F-B3E1-4A46-B111-3527B6A15494}" type="parTrans" cxnId="{07217BD4-8C64-442B-A390-564A57B9CEE6}">
      <dgm:prSet/>
      <dgm:spPr/>
      <dgm:t>
        <a:bodyPr/>
        <a:lstStyle/>
        <a:p>
          <a:endParaRPr lang="tr-TR" sz="2400">
            <a:latin typeface="+mj-lt"/>
          </a:endParaRPr>
        </a:p>
      </dgm:t>
    </dgm:pt>
    <dgm:pt modelId="{CE96CA31-CC25-4D17-A335-955F71B205A8}" type="sibTrans" cxnId="{07217BD4-8C64-442B-A390-564A57B9CEE6}">
      <dgm:prSet/>
      <dgm:spPr/>
      <dgm:t>
        <a:bodyPr/>
        <a:lstStyle/>
        <a:p>
          <a:endParaRPr lang="tr-TR" sz="2400">
            <a:latin typeface="+mj-lt"/>
          </a:endParaRPr>
        </a:p>
      </dgm:t>
    </dgm:pt>
    <dgm:pt modelId="{8126C98C-C88C-436A-AF95-580A2BD60295}">
      <dgm:prSet phldrT="[Metin]" custT="1"/>
      <dgm:spPr/>
      <dgm:t>
        <a:bodyPr/>
        <a:lstStyle/>
        <a:p>
          <a:r>
            <a:rPr lang="tr-TR" sz="2400" b="0" smtClean="0">
              <a:latin typeface="+mj-lt"/>
              <a:cs typeface="Arial" pitchFamily="34" charset="0"/>
            </a:rPr>
            <a:t>Yeni ürün bilgileri</a:t>
          </a:r>
          <a:endParaRPr lang="tr-TR" sz="2400" b="0" dirty="0">
            <a:latin typeface="+mj-lt"/>
            <a:cs typeface="Arial" pitchFamily="34" charset="0"/>
          </a:endParaRPr>
        </a:p>
      </dgm:t>
    </dgm:pt>
    <dgm:pt modelId="{DE3C0D22-5073-4CC6-9431-E02A3B0F2527}" type="parTrans" cxnId="{C9692052-617A-412A-A835-C8B7D505F007}">
      <dgm:prSet/>
      <dgm:spPr/>
      <dgm:t>
        <a:bodyPr/>
        <a:lstStyle/>
        <a:p>
          <a:endParaRPr lang="tr-TR" sz="2400">
            <a:latin typeface="+mj-lt"/>
          </a:endParaRPr>
        </a:p>
      </dgm:t>
    </dgm:pt>
    <dgm:pt modelId="{4E783B02-0D3C-493E-B3A0-59D2BE699D0D}" type="sibTrans" cxnId="{C9692052-617A-412A-A835-C8B7D505F007}">
      <dgm:prSet/>
      <dgm:spPr/>
      <dgm:t>
        <a:bodyPr/>
        <a:lstStyle/>
        <a:p>
          <a:endParaRPr lang="tr-TR" sz="2400">
            <a:latin typeface="+mj-lt"/>
          </a:endParaRPr>
        </a:p>
      </dgm:t>
    </dgm:pt>
    <dgm:pt modelId="{2189177C-F39A-46C8-A4E8-F71224A0D34C}">
      <dgm:prSet phldrT="[Metin]" custT="1"/>
      <dgm:spPr/>
      <dgm:t>
        <a:bodyPr/>
        <a:lstStyle/>
        <a:p>
          <a:r>
            <a:rPr lang="tr-TR" sz="2400" b="1" smtClean="0">
              <a:latin typeface="+mj-lt"/>
              <a:cs typeface="Arial" pitchFamily="34" charset="0"/>
            </a:rPr>
            <a:t>Üretim</a:t>
          </a:r>
          <a:endParaRPr lang="tr-TR" sz="2400" b="1" dirty="0">
            <a:latin typeface="+mj-lt"/>
            <a:cs typeface="Arial" pitchFamily="34" charset="0"/>
          </a:endParaRPr>
        </a:p>
      </dgm:t>
    </dgm:pt>
    <dgm:pt modelId="{730321DC-B849-4313-9EF3-035645365920}" type="parTrans" cxnId="{0AB20416-DA01-4E43-A7B2-E7360232AA49}">
      <dgm:prSet/>
      <dgm:spPr/>
      <dgm:t>
        <a:bodyPr/>
        <a:lstStyle/>
        <a:p>
          <a:endParaRPr lang="tr-TR" sz="2400">
            <a:latin typeface="+mj-lt"/>
          </a:endParaRPr>
        </a:p>
      </dgm:t>
    </dgm:pt>
    <dgm:pt modelId="{CADD070B-0E67-43AA-9034-04CD35BF056E}" type="sibTrans" cxnId="{0AB20416-DA01-4E43-A7B2-E7360232AA49}">
      <dgm:prSet/>
      <dgm:spPr/>
      <dgm:t>
        <a:bodyPr/>
        <a:lstStyle/>
        <a:p>
          <a:endParaRPr lang="tr-TR" sz="2400">
            <a:latin typeface="+mj-lt"/>
          </a:endParaRPr>
        </a:p>
      </dgm:t>
    </dgm:pt>
    <dgm:pt modelId="{06674A9C-D800-4AAF-809A-A47C047D0713}">
      <dgm:prSet phldrT="[Metin]" custT="1"/>
      <dgm:spPr/>
      <dgm:t>
        <a:bodyPr/>
        <a:lstStyle/>
        <a:p>
          <a:r>
            <a:rPr lang="tr-TR" sz="2400" b="0" smtClean="0">
              <a:latin typeface="+mj-lt"/>
              <a:cs typeface="Arial" pitchFamily="34" charset="0"/>
            </a:rPr>
            <a:t>Maliyet</a:t>
          </a:r>
          <a:endParaRPr lang="tr-TR" sz="2400" b="0" dirty="0">
            <a:latin typeface="+mj-lt"/>
            <a:cs typeface="Arial" pitchFamily="34" charset="0"/>
          </a:endParaRPr>
        </a:p>
      </dgm:t>
    </dgm:pt>
    <dgm:pt modelId="{FF4256F9-40F2-4593-9A09-A4F3B9734727}" type="parTrans" cxnId="{6DDE4F6B-60CC-4945-9525-1EC363B475BA}">
      <dgm:prSet/>
      <dgm:spPr/>
      <dgm:t>
        <a:bodyPr/>
        <a:lstStyle/>
        <a:p>
          <a:endParaRPr lang="tr-TR" sz="2400">
            <a:latin typeface="+mj-lt"/>
          </a:endParaRPr>
        </a:p>
      </dgm:t>
    </dgm:pt>
    <dgm:pt modelId="{D9900093-B287-4747-901E-BB01E62E914D}" type="sibTrans" cxnId="{6DDE4F6B-60CC-4945-9525-1EC363B475BA}">
      <dgm:prSet/>
      <dgm:spPr/>
      <dgm:t>
        <a:bodyPr/>
        <a:lstStyle/>
        <a:p>
          <a:endParaRPr lang="tr-TR" sz="2400">
            <a:latin typeface="+mj-lt"/>
          </a:endParaRPr>
        </a:p>
      </dgm:t>
    </dgm:pt>
    <dgm:pt modelId="{57A6EBAE-FCF6-4865-A2FA-0B1280366AD5}">
      <dgm:prSet phldrT="[Metin]" custT="1"/>
      <dgm:spPr/>
      <dgm:t>
        <a:bodyPr/>
        <a:lstStyle/>
        <a:p>
          <a:r>
            <a:rPr lang="tr-TR" sz="2400" b="0" smtClean="0">
              <a:latin typeface="+mj-lt"/>
              <a:cs typeface="Arial" pitchFamily="34" charset="0"/>
            </a:rPr>
            <a:t>Terminler (planlama)</a:t>
          </a:r>
          <a:endParaRPr lang="tr-TR" sz="2400" b="0" dirty="0">
            <a:latin typeface="+mj-lt"/>
            <a:cs typeface="Arial" pitchFamily="34" charset="0"/>
          </a:endParaRPr>
        </a:p>
      </dgm:t>
    </dgm:pt>
    <dgm:pt modelId="{A4BD3B6F-0F18-4646-8511-DB7303CF1BC7}" type="parTrans" cxnId="{FF7D683B-E560-4E39-982E-C40092FE5F12}">
      <dgm:prSet/>
      <dgm:spPr/>
      <dgm:t>
        <a:bodyPr/>
        <a:lstStyle/>
        <a:p>
          <a:endParaRPr lang="tr-TR" sz="2400">
            <a:latin typeface="+mj-lt"/>
          </a:endParaRPr>
        </a:p>
      </dgm:t>
    </dgm:pt>
    <dgm:pt modelId="{8CF49221-371B-4731-8BA9-3A69E77EBF7C}" type="sibTrans" cxnId="{FF7D683B-E560-4E39-982E-C40092FE5F12}">
      <dgm:prSet/>
      <dgm:spPr/>
      <dgm:t>
        <a:bodyPr/>
        <a:lstStyle/>
        <a:p>
          <a:endParaRPr lang="tr-TR" sz="2400">
            <a:latin typeface="+mj-lt"/>
          </a:endParaRPr>
        </a:p>
      </dgm:t>
    </dgm:pt>
    <dgm:pt modelId="{150ACF44-52D1-40FB-9D6F-1BF3571CFBBA}">
      <dgm:prSet phldrT="[Metin]" custT="1"/>
      <dgm:spPr/>
      <dgm:t>
        <a:bodyPr/>
        <a:lstStyle/>
        <a:p>
          <a:r>
            <a:rPr lang="tr-TR" sz="2400" b="0" smtClean="0">
              <a:latin typeface="+mj-lt"/>
              <a:cs typeface="Arial" pitchFamily="34" charset="0"/>
            </a:rPr>
            <a:t>Pazar bilgisi (paydaşlar)</a:t>
          </a:r>
          <a:endParaRPr lang="tr-TR" sz="2400" b="0" dirty="0">
            <a:latin typeface="+mj-lt"/>
            <a:cs typeface="Arial" pitchFamily="34" charset="0"/>
          </a:endParaRPr>
        </a:p>
      </dgm:t>
    </dgm:pt>
    <dgm:pt modelId="{F5A0E9E6-D568-468A-BB6C-709E3197AD37}" type="parTrans" cxnId="{89328CE9-880D-4021-9415-DB93131A81B7}">
      <dgm:prSet/>
      <dgm:spPr/>
      <dgm:t>
        <a:bodyPr/>
        <a:lstStyle/>
        <a:p>
          <a:endParaRPr lang="tr-TR" sz="2400">
            <a:latin typeface="+mj-lt"/>
          </a:endParaRPr>
        </a:p>
      </dgm:t>
    </dgm:pt>
    <dgm:pt modelId="{CB9A423A-A42F-4212-94EF-3D5BD13BBCD2}" type="sibTrans" cxnId="{89328CE9-880D-4021-9415-DB93131A81B7}">
      <dgm:prSet/>
      <dgm:spPr/>
      <dgm:t>
        <a:bodyPr/>
        <a:lstStyle/>
        <a:p>
          <a:endParaRPr lang="tr-TR" sz="2400">
            <a:latin typeface="+mj-lt"/>
          </a:endParaRPr>
        </a:p>
      </dgm:t>
    </dgm:pt>
    <dgm:pt modelId="{C1F79C48-4E55-4C60-A8B6-17AFB2A44387}">
      <dgm:prSet phldrT="[Metin]" custT="1"/>
      <dgm:spPr/>
      <dgm:t>
        <a:bodyPr/>
        <a:lstStyle/>
        <a:p>
          <a:r>
            <a:rPr lang="tr-TR" sz="2400" b="0" smtClean="0">
              <a:latin typeface="+mj-lt"/>
              <a:cs typeface="Arial" pitchFamily="34" charset="0"/>
            </a:rPr>
            <a:t>Ekonomik durum</a:t>
          </a:r>
          <a:endParaRPr lang="tr-TR" sz="2400" b="0" dirty="0">
            <a:latin typeface="+mj-lt"/>
            <a:cs typeface="Arial" pitchFamily="34" charset="0"/>
          </a:endParaRPr>
        </a:p>
      </dgm:t>
    </dgm:pt>
    <dgm:pt modelId="{A5C809FD-BCAA-4966-882C-6A87DD68208D}" type="parTrans" cxnId="{03C6DD4A-57E2-4AF8-A3D5-504EF36BEE4C}">
      <dgm:prSet/>
      <dgm:spPr/>
      <dgm:t>
        <a:bodyPr/>
        <a:lstStyle/>
        <a:p>
          <a:endParaRPr lang="tr-TR" sz="2400">
            <a:latin typeface="+mj-lt"/>
          </a:endParaRPr>
        </a:p>
      </dgm:t>
    </dgm:pt>
    <dgm:pt modelId="{9CFACC58-CA44-4E9A-B6B8-74CBEBA5459C}" type="sibTrans" cxnId="{03C6DD4A-57E2-4AF8-A3D5-504EF36BEE4C}">
      <dgm:prSet/>
      <dgm:spPr/>
      <dgm:t>
        <a:bodyPr/>
        <a:lstStyle/>
        <a:p>
          <a:endParaRPr lang="tr-TR" sz="2400">
            <a:latin typeface="+mj-lt"/>
          </a:endParaRPr>
        </a:p>
      </dgm:t>
    </dgm:pt>
    <dgm:pt modelId="{AB51B2DF-ACE2-4173-A59E-EF8C98499612}">
      <dgm:prSet phldrT="[Metin]" custT="1"/>
      <dgm:spPr/>
      <dgm:t>
        <a:bodyPr/>
        <a:lstStyle/>
        <a:p>
          <a:r>
            <a:rPr lang="tr-TR" sz="2400" b="0" smtClean="0">
              <a:latin typeface="+mj-lt"/>
              <a:cs typeface="Arial" pitchFamily="34" charset="0"/>
            </a:rPr>
            <a:t>Lojistik bilgileri</a:t>
          </a:r>
          <a:endParaRPr lang="tr-TR" sz="2400" b="0" dirty="0">
            <a:latin typeface="+mj-lt"/>
            <a:cs typeface="Arial" pitchFamily="34" charset="0"/>
          </a:endParaRPr>
        </a:p>
      </dgm:t>
    </dgm:pt>
    <dgm:pt modelId="{F54449AF-1A4A-4F0A-8367-0A88B10089CF}" type="parTrans" cxnId="{267FB112-8A97-4700-B7C8-B765EE8C7BB9}">
      <dgm:prSet/>
      <dgm:spPr/>
      <dgm:t>
        <a:bodyPr/>
        <a:lstStyle/>
        <a:p>
          <a:endParaRPr lang="tr-TR" sz="2400">
            <a:latin typeface="+mj-lt"/>
          </a:endParaRPr>
        </a:p>
      </dgm:t>
    </dgm:pt>
    <dgm:pt modelId="{1C3076B3-0607-49CB-8425-7B9F0454A055}" type="sibTrans" cxnId="{267FB112-8A97-4700-B7C8-B765EE8C7BB9}">
      <dgm:prSet/>
      <dgm:spPr/>
      <dgm:t>
        <a:bodyPr/>
        <a:lstStyle/>
        <a:p>
          <a:endParaRPr lang="tr-TR" sz="2400">
            <a:latin typeface="+mj-lt"/>
          </a:endParaRPr>
        </a:p>
      </dgm:t>
    </dgm:pt>
    <dgm:pt modelId="{F24E3FC3-3CCC-4868-AEDA-6E8964A34C0C}">
      <dgm:prSet phldrT="[Metin]" custT="1"/>
      <dgm:spPr/>
      <dgm:t>
        <a:bodyPr/>
        <a:lstStyle/>
        <a:p>
          <a:r>
            <a:rPr lang="tr-TR" sz="2400" b="0" smtClean="0">
              <a:latin typeface="+mj-lt"/>
              <a:cs typeface="Arial" pitchFamily="34" charset="0"/>
            </a:rPr>
            <a:t>Yatırım bilgileri</a:t>
          </a:r>
          <a:endParaRPr lang="tr-TR" sz="2400" b="0" dirty="0">
            <a:latin typeface="+mj-lt"/>
            <a:cs typeface="Arial" pitchFamily="34" charset="0"/>
          </a:endParaRPr>
        </a:p>
      </dgm:t>
    </dgm:pt>
    <dgm:pt modelId="{FDD4C7BC-52BA-4AA0-8A74-02C144D2CAB9}" type="parTrans" cxnId="{1E14427B-AAF7-4729-A606-32CBFE5BA32D}">
      <dgm:prSet/>
      <dgm:spPr/>
      <dgm:t>
        <a:bodyPr/>
        <a:lstStyle/>
        <a:p>
          <a:endParaRPr lang="tr-TR" sz="2400">
            <a:latin typeface="+mj-lt"/>
          </a:endParaRPr>
        </a:p>
      </dgm:t>
    </dgm:pt>
    <dgm:pt modelId="{75B8E149-8DF0-45B3-955F-93ADE1E5A9EC}" type="sibTrans" cxnId="{1E14427B-AAF7-4729-A606-32CBFE5BA32D}">
      <dgm:prSet/>
      <dgm:spPr/>
      <dgm:t>
        <a:bodyPr/>
        <a:lstStyle/>
        <a:p>
          <a:endParaRPr lang="tr-TR" sz="2400">
            <a:latin typeface="+mj-lt"/>
          </a:endParaRPr>
        </a:p>
      </dgm:t>
    </dgm:pt>
    <dgm:pt modelId="{EDB2F7A6-6129-435F-926E-CA94E2E36ABF}" type="pres">
      <dgm:prSet presAssocID="{1C400AFB-44E2-4350-A6D6-946D07F5A3D7}" presName="Name0" presStyleCnt="0">
        <dgm:presLayoutVars>
          <dgm:dir/>
          <dgm:animLvl val="lvl"/>
          <dgm:resizeHandles/>
        </dgm:presLayoutVars>
      </dgm:prSet>
      <dgm:spPr/>
      <dgm:t>
        <a:bodyPr/>
        <a:lstStyle/>
        <a:p>
          <a:endParaRPr lang="tr-TR"/>
        </a:p>
      </dgm:t>
    </dgm:pt>
    <dgm:pt modelId="{BA8DB801-BC68-4C3E-8732-707B4DEFB597}" type="pres">
      <dgm:prSet presAssocID="{EFFB2FEB-99D6-493F-BA23-7D4DBBD2C77B}" presName="linNode" presStyleCnt="0"/>
      <dgm:spPr/>
      <dgm:t>
        <a:bodyPr/>
        <a:lstStyle/>
        <a:p>
          <a:endParaRPr lang="tr-TR"/>
        </a:p>
      </dgm:t>
    </dgm:pt>
    <dgm:pt modelId="{F8860B7E-6B49-4D3D-A22D-29C2E6E8D093}" type="pres">
      <dgm:prSet presAssocID="{EFFB2FEB-99D6-493F-BA23-7D4DBBD2C77B}" presName="parentShp" presStyleLbl="node1" presStyleIdx="0" presStyleCnt="3" custScaleY="82857">
        <dgm:presLayoutVars>
          <dgm:bulletEnabled val="1"/>
        </dgm:presLayoutVars>
      </dgm:prSet>
      <dgm:spPr/>
      <dgm:t>
        <a:bodyPr/>
        <a:lstStyle/>
        <a:p>
          <a:endParaRPr lang="tr-TR"/>
        </a:p>
      </dgm:t>
    </dgm:pt>
    <dgm:pt modelId="{E86A658C-763C-401A-9E3E-9E9487595E6A}" type="pres">
      <dgm:prSet presAssocID="{EFFB2FEB-99D6-493F-BA23-7D4DBBD2C77B}" presName="childShp" presStyleLbl="bgAccFollowNode1" presStyleIdx="0" presStyleCnt="3" custLinFactNeighborY="-3896">
        <dgm:presLayoutVars>
          <dgm:bulletEnabled val="1"/>
        </dgm:presLayoutVars>
      </dgm:prSet>
      <dgm:spPr/>
      <dgm:t>
        <a:bodyPr/>
        <a:lstStyle/>
        <a:p>
          <a:endParaRPr lang="tr-TR"/>
        </a:p>
      </dgm:t>
    </dgm:pt>
    <dgm:pt modelId="{F529DFD9-BBD8-4BBF-88DB-0D7309C7423C}" type="pres">
      <dgm:prSet presAssocID="{1913C395-52EB-4BBB-A0C4-BADF2A768A4C}" presName="spacing" presStyleCnt="0"/>
      <dgm:spPr/>
      <dgm:t>
        <a:bodyPr/>
        <a:lstStyle/>
        <a:p>
          <a:endParaRPr lang="tr-TR"/>
        </a:p>
      </dgm:t>
    </dgm:pt>
    <dgm:pt modelId="{767CD732-4D60-4B3E-988C-C15808D4868A}" type="pres">
      <dgm:prSet presAssocID="{639BC063-C5D4-418D-ACB8-0E8C857147D4}" presName="linNode" presStyleCnt="0"/>
      <dgm:spPr/>
      <dgm:t>
        <a:bodyPr/>
        <a:lstStyle/>
        <a:p>
          <a:endParaRPr lang="tr-TR"/>
        </a:p>
      </dgm:t>
    </dgm:pt>
    <dgm:pt modelId="{6C719042-746C-4D54-BAD5-33268A477DFC}" type="pres">
      <dgm:prSet presAssocID="{639BC063-C5D4-418D-ACB8-0E8C857147D4}" presName="parentShp" presStyleLbl="node1" presStyleIdx="1" presStyleCnt="3" custScaleY="78961">
        <dgm:presLayoutVars>
          <dgm:bulletEnabled val="1"/>
        </dgm:presLayoutVars>
      </dgm:prSet>
      <dgm:spPr/>
      <dgm:t>
        <a:bodyPr/>
        <a:lstStyle/>
        <a:p>
          <a:endParaRPr lang="tr-TR"/>
        </a:p>
      </dgm:t>
    </dgm:pt>
    <dgm:pt modelId="{239D0BA1-24DC-49E7-9DDD-B8026E65B613}" type="pres">
      <dgm:prSet presAssocID="{639BC063-C5D4-418D-ACB8-0E8C857147D4}" presName="childShp" presStyleLbl="bgAccFollowNode1" presStyleIdx="1" presStyleCnt="3">
        <dgm:presLayoutVars>
          <dgm:bulletEnabled val="1"/>
        </dgm:presLayoutVars>
      </dgm:prSet>
      <dgm:spPr/>
      <dgm:t>
        <a:bodyPr/>
        <a:lstStyle/>
        <a:p>
          <a:endParaRPr lang="tr-TR"/>
        </a:p>
      </dgm:t>
    </dgm:pt>
    <dgm:pt modelId="{47F96FC7-1775-4DF7-8F7E-440735BCA6B2}" type="pres">
      <dgm:prSet presAssocID="{7344F0EA-06EB-47B8-9543-3B324DC44371}" presName="spacing" presStyleCnt="0"/>
      <dgm:spPr/>
      <dgm:t>
        <a:bodyPr/>
        <a:lstStyle/>
        <a:p>
          <a:endParaRPr lang="tr-TR"/>
        </a:p>
      </dgm:t>
    </dgm:pt>
    <dgm:pt modelId="{3F68244E-C3C1-4C36-BCB0-2BE882E5961F}" type="pres">
      <dgm:prSet presAssocID="{2189177C-F39A-46C8-A4E8-F71224A0D34C}" presName="linNode" presStyleCnt="0"/>
      <dgm:spPr/>
      <dgm:t>
        <a:bodyPr/>
        <a:lstStyle/>
        <a:p>
          <a:endParaRPr lang="tr-TR"/>
        </a:p>
      </dgm:t>
    </dgm:pt>
    <dgm:pt modelId="{259E0AE4-0AE2-4016-AFF9-76842D934EAD}" type="pres">
      <dgm:prSet presAssocID="{2189177C-F39A-46C8-A4E8-F71224A0D34C}" presName="parentShp" presStyleLbl="node1" presStyleIdx="2" presStyleCnt="3" custScaleY="75065">
        <dgm:presLayoutVars>
          <dgm:bulletEnabled val="1"/>
        </dgm:presLayoutVars>
      </dgm:prSet>
      <dgm:spPr/>
      <dgm:t>
        <a:bodyPr/>
        <a:lstStyle/>
        <a:p>
          <a:endParaRPr lang="tr-TR"/>
        </a:p>
      </dgm:t>
    </dgm:pt>
    <dgm:pt modelId="{6E561419-62F2-4777-8B0C-55F783591F3A}" type="pres">
      <dgm:prSet presAssocID="{2189177C-F39A-46C8-A4E8-F71224A0D34C}" presName="childShp" presStyleLbl="bgAccFollowNode1" presStyleIdx="2" presStyleCnt="3">
        <dgm:presLayoutVars>
          <dgm:bulletEnabled val="1"/>
        </dgm:presLayoutVars>
      </dgm:prSet>
      <dgm:spPr/>
      <dgm:t>
        <a:bodyPr/>
        <a:lstStyle/>
        <a:p>
          <a:endParaRPr lang="tr-TR"/>
        </a:p>
      </dgm:t>
    </dgm:pt>
  </dgm:ptLst>
  <dgm:cxnLst>
    <dgm:cxn modelId="{2DD3A29F-2BE2-40DD-AD0A-955FCE12FADB}" type="presOf" srcId="{150ACF44-52D1-40FB-9D6F-1BF3571CFBBA}" destId="{239D0BA1-24DC-49E7-9DDD-B8026E65B613}" srcOrd="0" destOrd="2" presId="urn:microsoft.com/office/officeart/2005/8/layout/vList6"/>
    <dgm:cxn modelId="{FF7D683B-E560-4E39-982E-C40092FE5F12}" srcId="{2189177C-F39A-46C8-A4E8-F71224A0D34C}" destId="{57A6EBAE-FCF6-4865-A2FA-0B1280366AD5}" srcOrd="1" destOrd="0" parTransId="{A4BD3B6F-0F18-4646-8511-DB7303CF1BC7}" sibTransId="{8CF49221-371B-4731-8BA9-3A69E77EBF7C}"/>
    <dgm:cxn modelId="{1E14427B-AAF7-4729-A606-32CBFE5BA32D}" srcId="{EFFB2FEB-99D6-493F-BA23-7D4DBBD2C77B}" destId="{F24E3FC3-3CCC-4868-AEDA-6E8964A34C0C}" srcOrd="2" destOrd="0" parTransId="{FDD4C7BC-52BA-4AA0-8A74-02C144D2CAB9}" sibTransId="{75B8E149-8DF0-45B3-955F-93ADE1E5A9EC}"/>
    <dgm:cxn modelId="{B16CEA7D-F3CE-4D71-8696-C0F25CF3DDFF}" type="presOf" srcId="{B97C3DAB-CDF6-4297-989D-5F0D5C2ED2D5}" destId="{E86A658C-763C-401A-9E3E-9E9487595E6A}" srcOrd="0" destOrd="0" presId="urn:microsoft.com/office/officeart/2005/8/layout/vList6"/>
    <dgm:cxn modelId="{CCBBB9F8-B7BA-4AE0-8901-3907F4D3B492}" type="presOf" srcId="{57A6EBAE-FCF6-4865-A2FA-0B1280366AD5}" destId="{6E561419-62F2-4777-8B0C-55F783591F3A}" srcOrd="0" destOrd="1" presId="urn:microsoft.com/office/officeart/2005/8/layout/vList6"/>
    <dgm:cxn modelId="{8CD5FEB4-5F06-47C5-8726-2D993DDD8C61}" type="presOf" srcId="{AB51B2DF-ACE2-4173-A59E-EF8C98499612}" destId="{6E561419-62F2-4777-8B0C-55F783591F3A}" srcOrd="0" destOrd="2" presId="urn:microsoft.com/office/officeart/2005/8/layout/vList6"/>
    <dgm:cxn modelId="{BD26631B-8F65-464D-8D5C-5C8E5A47ED40}" type="presOf" srcId="{2189177C-F39A-46C8-A4E8-F71224A0D34C}" destId="{259E0AE4-0AE2-4016-AFF9-76842D934EAD}" srcOrd="0" destOrd="0" presId="urn:microsoft.com/office/officeart/2005/8/layout/vList6"/>
    <dgm:cxn modelId="{A9310274-B5F8-4D2E-912F-5AF73EA7D835}" type="presOf" srcId="{C1F79C48-4E55-4C60-A8B6-17AFB2A44387}" destId="{E86A658C-763C-401A-9E3E-9E9487595E6A}" srcOrd="0" destOrd="1" presId="urn:microsoft.com/office/officeart/2005/8/layout/vList6"/>
    <dgm:cxn modelId="{03C6DD4A-57E2-4AF8-A3D5-504EF36BEE4C}" srcId="{EFFB2FEB-99D6-493F-BA23-7D4DBBD2C77B}" destId="{C1F79C48-4E55-4C60-A8B6-17AFB2A44387}" srcOrd="1" destOrd="0" parTransId="{A5C809FD-BCAA-4966-882C-6A87DD68208D}" sibTransId="{9CFACC58-CA44-4E9A-B6B8-74CBEBA5459C}"/>
    <dgm:cxn modelId="{0AB20416-DA01-4E43-A7B2-E7360232AA49}" srcId="{1C400AFB-44E2-4350-A6D6-946D07F5A3D7}" destId="{2189177C-F39A-46C8-A4E8-F71224A0D34C}" srcOrd="2" destOrd="0" parTransId="{730321DC-B849-4313-9EF3-035645365920}" sibTransId="{CADD070B-0E67-43AA-9034-04CD35BF056E}"/>
    <dgm:cxn modelId="{07217BD4-8C64-442B-A390-564A57B9CEE6}" srcId="{639BC063-C5D4-418D-ACB8-0E8C857147D4}" destId="{0A972F4F-B2CE-49E6-935A-918E354ACA31}" srcOrd="0" destOrd="0" parTransId="{5DA96C5F-B3E1-4A46-B111-3527B6A15494}" sibTransId="{CE96CA31-CC25-4D17-A335-955F71B205A8}"/>
    <dgm:cxn modelId="{C96C28C5-D2B0-4A94-A5BD-888D3D5661BB}" srcId="{1C400AFB-44E2-4350-A6D6-946D07F5A3D7}" destId="{EFFB2FEB-99D6-493F-BA23-7D4DBBD2C77B}" srcOrd="0" destOrd="0" parTransId="{5DF45E97-E051-4069-96C1-29306C35AB49}" sibTransId="{1913C395-52EB-4BBB-A0C4-BADF2A768A4C}"/>
    <dgm:cxn modelId="{5BA88246-F83F-4D0E-8029-C985738AC53C}" type="presOf" srcId="{639BC063-C5D4-418D-ACB8-0E8C857147D4}" destId="{6C719042-746C-4D54-BAD5-33268A477DFC}" srcOrd="0" destOrd="0" presId="urn:microsoft.com/office/officeart/2005/8/layout/vList6"/>
    <dgm:cxn modelId="{A05625D1-2070-4B9F-BB1D-C5B6039A78E6}" type="presOf" srcId="{8126C98C-C88C-436A-AF95-580A2BD60295}" destId="{239D0BA1-24DC-49E7-9DDD-B8026E65B613}" srcOrd="0" destOrd="1" presId="urn:microsoft.com/office/officeart/2005/8/layout/vList6"/>
    <dgm:cxn modelId="{A98C4E41-E439-48D9-AFBA-7DFFAE1B16BB}" srcId="{EFFB2FEB-99D6-493F-BA23-7D4DBBD2C77B}" destId="{B97C3DAB-CDF6-4297-989D-5F0D5C2ED2D5}" srcOrd="0" destOrd="0" parTransId="{67CD2E36-5A1B-4482-B1B4-BA5E982C7ED2}" sibTransId="{56495868-EE4E-41F8-8375-A4B93DB12C57}"/>
    <dgm:cxn modelId="{46DA9D98-9158-417C-AB8C-F05240AF20B3}" type="presOf" srcId="{06674A9C-D800-4AAF-809A-A47C047D0713}" destId="{6E561419-62F2-4777-8B0C-55F783591F3A}" srcOrd="0" destOrd="0" presId="urn:microsoft.com/office/officeart/2005/8/layout/vList6"/>
    <dgm:cxn modelId="{6DDE4F6B-60CC-4945-9525-1EC363B475BA}" srcId="{2189177C-F39A-46C8-A4E8-F71224A0D34C}" destId="{06674A9C-D800-4AAF-809A-A47C047D0713}" srcOrd="0" destOrd="0" parTransId="{FF4256F9-40F2-4593-9A09-A4F3B9734727}" sibTransId="{D9900093-B287-4747-901E-BB01E62E914D}"/>
    <dgm:cxn modelId="{89328CE9-880D-4021-9415-DB93131A81B7}" srcId="{639BC063-C5D4-418D-ACB8-0E8C857147D4}" destId="{150ACF44-52D1-40FB-9D6F-1BF3571CFBBA}" srcOrd="2" destOrd="0" parTransId="{F5A0E9E6-D568-468A-BB6C-709E3197AD37}" sibTransId="{CB9A423A-A42F-4212-94EF-3D5BD13BBCD2}"/>
    <dgm:cxn modelId="{85C3D2C3-C648-4BDE-B1DB-4A84B609204F}" type="presOf" srcId="{0A972F4F-B2CE-49E6-935A-918E354ACA31}" destId="{239D0BA1-24DC-49E7-9DDD-B8026E65B613}" srcOrd="0" destOrd="0" presId="urn:microsoft.com/office/officeart/2005/8/layout/vList6"/>
    <dgm:cxn modelId="{17CAF817-8117-44DA-9443-6A5A75A457F0}" type="presOf" srcId="{F24E3FC3-3CCC-4868-AEDA-6E8964A34C0C}" destId="{E86A658C-763C-401A-9E3E-9E9487595E6A}" srcOrd="0" destOrd="2" presId="urn:microsoft.com/office/officeart/2005/8/layout/vList6"/>
    <dgm:cxn modelId="{267FB112-8A97-4700-B7C8-B765EE8C7BB9}" srcId="{2189177C-F39A-46C8-A4E8-F71224A0D34C}" destId="{AB51B2DF-ACE2-4173-A59E-EF8C98499612}" srcOrd="2" destOrd="0" parTransId="{F54449AF-1A4A-4F0A-8367-0A88B10089CF}" sibTransId="{1C3076B3-0607-49CB-8425-7B9F0454A055}"/>
    <dgm:cxn modelId="{D5F5045C-8858-49A6-925F-352AB9E4CB99}" type="presOf" srcId="{1C400AFB-44E2-4350-A6D6-946D07F5A3D7}" destId="{EDB2F7A6-6129-435F-926E-CA94E2E36ABF}" srcOrd="0" destOrd="0" presId="urn:microsoft.com/office/officeart/2005/8/layout/vList6"/>
    <dgm:cxn modelId="{5CEC1391-5AC2-4AC7-B5F2-6689E8FEFCEF}" srcId="{1C400AFB-44E2-4350-A6D6-946D07F5A3D7}" destId="{639BC063-C5D4-418D-ACB8-0E8C857147D4}" srcOrd="1" destOrd="0" parTransId="{BD0D516B-E808-4D93-98ED-B7EC868AA6AB}" sibTransId="{7344F0EA-06EB-47B8-9543-3B324DC44371}"/>
    <dgm:cxn modelId="{C9692052-617A-412A-A835-C8B7D505F007}" srcId="{639BC063-C5D4-418D-ACB8-0E8C857147D4}" destId="{8126C98C-C88C-436A-AF95-580A2BD60295}" srcOrd="1" destOrd="0" parTransId="{DE3C0D22-5073-4CC6-9431-E02A3B0F2527}" sibTransId="{4E783B02-0D3C-493E-B3A0-59D2BE699D0D}"/>
    <dgm:cxn modelId="{BD27F44C-6A22-4A1E-AE1E-D9B0C3FA68DC}" type="presOf" srcId="{EFFB2FEB-99D6-493F-BA23-7D4DBBD2C77B}" destId="{F8860B7E-6B49-4D3D-A22D-29C2E6E8D093}" srcOrd="0" destOrd="0" presId="urn:microsoft.com/office/officeart/2005/8/layout/vList6"/>
    <dgm:cxn modelId="{4504075E-76EA-4FC5-B6D2-280BAB745B1F}" type="presParOf" srcId="{EDB2F7A6-6129-435F-926E-CA94E2E36ABF}" destId="{BA8DB801-BC68-4C3E-8732-707B4DEFB597}" srcOrd="0" destOrd="0" presId="urn:microsoft.com/office/officeart/2005/8/layout/vList6"/>
    <dgm:cxn modelId="{DAF6B2BA-89C6-454A-BE1F-D3509AF8698F}" type="presParOf" srcId="{BA8DB801-BC68-4C3E-8732-707B4DEFB597}" destId="{F8860B7E-6B49-4D3D-A22D-29C2E6E8D093}" srcOrd="0" destOrd="0" presId="urn:microsoft.com/office/officeart/2005/8/layout/vList6"/>
    <dgm:cxn modelId="{64420F34-65C2-4C9C-9FAA-32F1AEE6181E}" type="presParOf" srcId="{BA8DB801-BC68-4C3E-8732-707B4DEFB597}" destId="{E86A658C-763C-401A-9E3E-9E9487595E6A}" srcOrd="1" destOrd="0" presId="urn:microsoft.com/office/officeart/2005/8/layout/vList6"/>
    <dgm:cxn modelId="{90950F81-DB48-46DD-AEF8-491AE96BCA23}" type="presParOf" srcId="{EDB2F7A6-6129-435F-926E-CA94E2E36ABF}" destId="{F529DFD9-BBD8-4BBF-88DB-0D7309C7423C}" srcOrd="1" destOrd="0" presId="urn:microsoft.com/office/officeart/2005/8/layout/vList6"/>
    <dgm:cxn modelId="{A690310F-5189-462B-B4DE-B8F31075A8F0}" type="presParOf" srcId="{EDB2F7A6-6129-435F-926E-CA94E2E36ABF}" destId="{767CD732-4D60-4B3E-988C-C15808D4868A}" srcOrd="2" destOrd="0" presId="urn:microsoft.com/office/officeart/2005/8/layout/vList6"/>
    <dgm:cxn modelId="{7E492AF5-AF84-4DD1-A6B5-6159109F4009}" type="presParOf" srcId="{767CD732-4D60-4B3E-988C-C15808D4868A}" destId="{6C719042-746C-4D54-BAD5-33268A477DFC}" srcOrd="0" destOrd="0" presId="urn:microsoft.com/office/officeart/2005/8/layout/vList6"/>
    <dgm:cxn modelId="{1508ADFC-6174-4E12-B00A-F59F51DF5B20}" type="presParOf" srcId="{767CD732-4D60-4B3E-988C-C15808D4868A}" destId="{239D0BA1-24DC-49E7-9DDD-B8026E65B613}" srcOrd="1" destOrd="0" presId="urn:microsoft.com/office/officeart/2005/8/layout/vList6"/>
    <dgm:cxn modelId="{ACA690DE-22DB-4A35-909C-A329EE0D3FA5}" type="presParOf" srcId="{EDB2F7A6-6129-435F-926E-CA94E2E36ABF}" destId="{47F96FC7-1775-4DF7-8F7E-440735BCA6B2}" srcOrd="3" destOrd="0" presId="urn:microsoft.com/office/officeart/2005/8/layout/vList6"/>
    <dgm:cxn modelId="{55477B5E-D809-4F07-850F-FF70AA681DCD}" type="presParOf" srcId="{EDB2F7A6-6129-435F-926E-CA94E2E36ABF}" destId="{3F68244E-C3C1-4C36-BCB0-2BE882E5961F}" srcOrd="4" destOrd="0" presId="urn:microsoft.com/office/officeart/2005/8/layout/vList6"/>
    <dgm:cxn modelId="{BE292AA0-DC05-4C98-99C5-FD79752D2470}" type="presParOf" srcId="{3F68244E-C3C1-4C36-BCB0-2BE882E5961F}" destId="{259E0AE4-0AE2-4016-AFF9-76842D934EAD}" srcOrd="0" destOrd="0" presId="urn:microsoft.com/office/officeart/2005/8/layout/vList6"/>
    <dgm:cxn modelId="{984D4800-3D19-4FE7-B1CB-64BBED540245}" type="presParOf" srcId="{3F68244E-C3C1-4C36-BCB0-2BE882E5961F}" destId="{6E561419-62F2-4777-8B0C-55F783591F3A}"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A53C27-BF41-4643-8B40-F7ADFA744E41}" type="doc">
      <dgm:prSet loTypeId="urn:microsoft.com/office/officeart/2005/8/layout/matrix2" loCatId="matrix" qsTypeId="urn:microsoft.com/office/officeart/2005/8/quickstyle/3d2#2" qsCatId="3D" csTypeId="urn:microsoft.com/office/officeart/2005/8/colors/colorful1#5" csCatId="colorful" phldr="1"/>
      <dgm:spPr/>
      <dgm:t>
        <a:bodyPr/>
        <a:lstStyle/>
        <a:p>
          <a:endParaRPr lang="tr-TR"/>
        </a:p>
      </dgm:t>
    </dgm:pt>
    <dgm:pt modelId="{7EC51188-1F30-412A-88D3-91F04B382D51}">
      <dgm:prSet phldrT="[Metin]" custT="1"/>
      <dgm:spPr/>
      <dgm:t>
        <a:bodyPr/>
        <a:lstStyle/>
        <a:p>
          <a:r>
            <a:rPr lang="tr-TR" sz="2400" b="1" dirty="0" smtClean="0">
              <a:solidFill>
                <a:srgbClr val="002060"/>
              </a:solidFill>
              <a:latin typeface="+mj-lt"/>
              <a:cs typeface="Arial" pitchFamily="34" charset="0"/>
            </a:rPr>
            <a:t>Kaldıraç</a:t>
          </a:r>
          <a:endParaRPr lang="tr-TR" sz="2400" b="1" dirty="0">
            <a:solidFill>
              <a:srgbClr val="002060"/>
            </a:solidFill>
            <a:latin typeface="+mj-lt"/>
            <a:cs typeface="Arial" pitchFamily="34" charset="0"/>
          </a:endParaRPr>
        </a:p>
      </dgm:t>
    </dgm:pt>
    <dgm:pt modelId="{802D2FD9-7515-4A59-ACEF-A88F8E574330}" type="parTrans" cxnId="{D762F32E-5F53-41CE-80CF-BDF1AF2D3530}">
      <dgm:prSet/>
      <dgm:spPr/>
      <dgm:t>
        <a:bodyPr/>
        <a:lstStyle/>
        <a:p>
          <a:endParaRPr lang="tr-TR"/>
        </a:p>
      </dgm:t>
    </dgm:pt>
    <dgm:pt modelId="{3BBA711E-2D38-44C4-B191-5343799093EF}" type="sibTrans" cxnId="{D762F32E-5F53-41CE-80CF-BDF1AF2D3530}">
      <dgm:prSet/>
      <dgm:spPr/>
      <dgm:t>
        <a:bodyPr/>
        <a:lstStyle/>
        <a:p>
          <a:endParaRPr lang="tr-TR"/>
        </a:p>
      </dgm:t>
    </dgm:pt>
    <dgm:pt modelId="{8E548BD6-8FCD-42AE-A0AB-7068F4EC10DA}">
      <dgm:prSet phldrT="[Metin]" custT="1"/>
      <dgm:spPr/>
      <dgm:t>
        <a:bodyPr/>
        <a:lstStyle/>
        <a:p>
          <a:r>
            <a:rPr lang="tr-TR" sz="2400" b="1" dirty="0" smtClean="0">
              <a:solidFill>
                <a:srgbClr val="002060"/>
              </a:solidFill>
              <a:latin typeface="Arial" pitchFamily="34" charset="0"/>
              <a:cs typeface="Arial" pitchFamily="34" charset="0"/>
            </a:rPr>
            <a:t>Stratejik</a:t>
          </a:r>
          <a:endParaRPr lang="tr-TR" sz="2400" b="1" dirty="0">
            <a:solidFill>
              <a:srgbClr val="002060"/>
            </a:solidFill>
            <a:latin typeface="Arial" pitchFamily="34" charset="0"/>
            <a:cs typeface="Arial" pitchFamily="34" charset="0"/>
          </a:endParaRPr>
        </a:p>
      </dgm:t>
    </dgm:pt>
    <dgm:pt modelId="{EAA0607A-3B00-48FF-B55C-C47A980283B5}" type="parTrans" cxnId="{3649DD7E-A6C2-414A-B7F4-89B8383BAA4D}">
      <dgm:prSet/>
      <dgm:spPr/>
      <dgm:t>
        <a:bodyPr/>
        <a:lstStyle/>
        <a:p>
          <a:endParaRPr lang="tr-TR"/>
        </a:p>
      </dgm:t>
    </dgm:pt>
    <dgm:pt modelId="{137E4525-2E5E-4C02-8588-E87C3335F8B1}" type="sibTrans" cxnId="{3649DD7E-A6C2-414A-B7F4-89B8383BAA4D}">
      <dgm:prSet/>
      <dgm:spPr/>
      <dgm:t>
        <a:bodyPr/>
        <a:lstStyle/>
        <a:p>
          <a:endParaRPr lang="tr-TR"/>
        </a:p>
      </dgm:t>
    </dgm:pt>
    <dgm:pt modelId="{42C1875E-C6B9-4C78-96FD-AE5DC3349BFC}">
      <dgm:prSet phldrT="[Metin]" custT="1"/>
      <dgm:spPr/>
      <dgm:t>
        <a:bodyPr/>
        <a:lstStyle/>
        <a:p>
          <a:r>
            <a:rPr lang="tr-TR" sz="2400" b="1" dirty="0" smtClean="0">
              <a:solidFill>
                <a:srgbClr val="002060"/>
              </a:solidFill>
              <a:latin typeface="Arial" pitchFamily="34" charset="0"/>
              <a:cs typeface="Arial" pitchFamily="34" charset="0"/>
            </a:rPr>
            <a:t>Önemsiz</a:t>
          </a:r>
          <a:endParaRPr lang="tr-TR" sz="2400" b="1" dirty="0">
            <a:solidFill>
              <a:srgbClr val="002060"/>
            </a:solidFill>
            <a:latin typeface="Arial" pitchFamily="34" charset="0"/>
            <a:cs typeface="Arial" pitchFamily="34" charset="0"/>
          </a:endParaRPr>
        </a:p>
      </dgm:t>
    </dgm:pt>
    <dgm:pt modelId="{71E14875-1012-49E8-984D-415001764BE3}" type="parTrans" cxnId="{73CCE4FD-07AB-42B4-B949-91B6358CDB8B}">
      <dgm:prSet/>
      <dgm:spPr/>
      <dgm:t>
        <a:bodyPr/>
        <a:lstStyle/>
        <a:p>
          <a:endParaRPr lang="tr-TR"/>
        </a:p>
      </dgm:t>
    </dgm:pt>
    <dgm:pt modelId="{6FE62B78-9933-4621-9CE3-7EBB778DD110}" type="sibTrans" cxnId="{73CCE4FD-07AB-42B4-B949-91B6358CDB8B}">
      <dgm:prSet/>
      <dgm:spPr/>
      <dgm:t>
        <a:bodyPr/>
        <a:lstStyle/>
        <a:p>
          <a:endParaRPr lang="tr-TR"/>
        </a:p>
      </dgm:t>
    </dgm:pt>
    <dgm:pt modelId="{1C6E4AFA-B722-45A2-87D2-4C4B35157615}">
      <dgm:prSet phldrT="[Metin]" custT="1"/>
      <dgm:spPr/>
      <dgm:t>
        <a:bodyPr/>
        <a:lstStyle/>
        <a:p>
          <a:r>
            <a:rPr lang="tr-TR" sz="2400" b="1" dirty="0" smtClean="0">
              <a:solidFill>
                <a:srgbClr val="002060"/>
              </a:solidFill>
              <a:latin typeface="Arial" pitchFamily="34" charset="0"/>
              <a:cs typeface="Arial" pitchFamily="34" charset="0"/>
            </a:rPr>
            <a:t>Darboğaz</a:t>
          </a:r>
          <a:endParaRPr lang="tr-TR" sz="2400" b="1" dirty="0">
            <a:solidFill>
              <a:srgbClr val="002060"/>
            </a:solidFill>
            <a:latin typeface="Arial" pitchFamily="34" charset="0"/>
            <a:cs typeface="Arial" pitchFamily="34" charset="0"/>
          </a:endParaRPr>
        </a:p>
      </dgm:t>
    </dgm:pt>
    <dgm:pt modelId="{A2593B86-A03F-4F31-A78A-120370C6551A}" type="parTrans" cxnId="{37A4FD98-E350-4D2D-AFE1-BD1EEA33B639}">
      <dgm:prSet/>
      <dgm:spPr/>
      <dgm:t>
        <a:bodyPr/>
        <a:lstStyle/>
        <a:p>
          <a:endParaRPr lang="tr-TR"/>
        </a:p>
      </dgm:t>
    </dgm:pt>
    <dgm:pt modelId="{7CFB8F08-9C9B-4DF9-8B1A-2AFDF8943B6D}" type="sibTrans" cxnId="{37A4FD98-E350-4D2D-AFE1-BD1EEA33B639}">
      <dgm:prSet/>
      <dgm:spPr/>
      <dgm:t>
        <a:bodyPr/>
        <a:lstStyle/>
        <a:p>
          <a:endParaRPr lang="tr-TR"/>
        </a:p>
      </dgm:t>
    </dgm:pt>
    <dgm:pt modelId="{980E905E-FDC9-4FC3-AE95-F4F1F29D3686}" type="pres">
      <dgm:prSet presAssocID="{50A53C27-BF41-4643-8B40-F7ADFA744E41}" presName="matrix" presStyleCnt="0">
        <dgm:presLayoutVars>
          <dgm:chMax val="1"/>
          <dgm:dir/>
          <dgm:resizeHandles val="exact"/>
        </dgm:presLayoutVars>
      </dgm:prSet>
      <dgm:spPr/>
      <dgm:t>
        <a:bodyPr/>
        <a:lstStyle/>
        <a:p>
          <a:endParaRPr lang="tr-TR"/>
        </a:p>
      </dgm:t>
    </dgm:pt>
    <dgm:pt modelId="{6F3CA987-29A9-4E02-ACA5-F48F1CA32D98}" type="pres">
      <dgm:prSet presAssocID="{50A53C27-BF41-4643-8B40-F7ADFA744E41}" presName="axisShape" presStyleLbl="bgShp" presStyleIdx="0" presStyleCnt="1"/>
      <dgm:spPr/>
    </dgm:pt>
    <dgm:pt modelId="{FFDF9F73-2802-4BC2-8D97-714DEDDA597B}" type="pres">
      <dgm:prSet presAssocID="{50A53C27-BF41-4643-8B40-F7ADFA744E41}" presName="rect1" presStyleLbl="node1" presStyleIdx="0" presStyleCnt="4">
        <dgm:presLayoutVars>
          <dgm:chMax val="0"/>
          <dgm:chPref val="0"/>
          <dgm:bulletEnabled val="1"/>
        </dgm:presLayoutVars>
      </dgm:prSet>
      <dgm:spPr/>
      <dgm:t>
        <a:bodyPr/>
        <a:lstStyle/>
        <a:p>
          <a:endParaRPr lang="tr-TR"/>
        </a:p>
      </dgm:t>
    </dgm:pt>
    <dgm:pt modelId="{0840811B-A683-40B3-B6DE-BC65272C97B7}" type="pres">
      <dgm:prSet presAssocID="{50A53C27-BF41-4643-8B40-F7ADFA744E41}" presName="rect2" presStyleLbl="node1" presStyleIdx="1" presStyleCnt="4">
        <dgm:presLayoutVars>
          <dgm:chMax val="0"/>
          <dgm:chPref val="0"/>
          <dgm:bulletEnabled val="1"/>
        </dgm:presLayoutVars>
      </dgm:prSet>
      <dgm:spPr/>
      <dgm:t>
        <a:bodyPr/>
        <a:lstStyle/>
        <a:p>
          <a:endParaRPr lang="tr-TR"/>
        </a:p>
      </dgm:t>
    </dgm:pt>
    <dgm:pt modelId="{9300A0BA-4B28-4BF3-AAAA-8101E7D62BC8}" type="pres">
      <dgm:prSet presAssocID="{50A53C27-BF41-4643-8B40-F7ADFA744E41}" presName="rect3" presStyleLbl="node1" presStyleIdx="2" presStyleCnt="4">
        <dgm:presLayoutVars>
          <dgm:chMax val="0"/>
          <dgm:chPref val="0"/>
          <dgm:bulletEnabled val="1"/>
        </dgm:presLayoutVars>
      </dgm:prSet>
      <dgm:spPr/>
      <dgm:t>
        <a:bodyPr/>
        <a:lstStyle/>
        <a:p>
          <a:endParaRPr lang="tr-TR"/>
        </a:p>
      </dgm:t>
    </dgm:pt>
    <dgm:pt modelId="{818EC836-A99C-4358-9927-258F7A47051B}" type="pres">
      <dgm:prSet presAssocID="{50A53C27-BF41-4643-8B40-F7ADFA744E41}" presName="rect4" presStyleLbl="node1" presStyleIdx="3" presStyleCnt="4">
        <dgm:presLayoutVars>
          <dgm:chMax val="0"/>
          <dgm:chPref val="0"/>
          <dgm:bulletEnabled val="1"/>
        </dgm:presLayoutVars>
      </dgm:prSet>
      <dgm:spPr/>
      <dgm:t>
        <a:bodyPr/>
        <a:lstStyle/>
        <a:p>
          <a:endParaRPr lang="tr-TR"/>
        </a:p>
      </dgm:t>
    </dgm:pt>
  </dgm:ptLst>
  <dgm:cxnLst>
    <dgm:cxn modelId="{1EADAFD5-6B78-46B4-8F7B-EFC143853EDA}" type="presOf" srcId="{42C1875E-C6B9-4C78-96FD-AE5DC3349BFC}" destId="{9300A0BA-4B28-4BF3-AAAA-8101E7D62BC8}" srcOrd="0" destOrd="0" presId="urn:microsoft.com/office/officeart/2005/8/layout/matrix2"/>
    <dgm:cxn modelId="{9A46C921-9392-4F45-BA0E-16C6D8337572}" type="presOf" srcId="{1C6E4AFA-B722-45A2-87D2-4C4B35157615}" destId="{818EC836-A99C-4358-9927-258F7A47051B}" srcOrd="0" destOrd="0" presId="urn:microsoft.com/office/officeart/2005/8/layout/matrix2"/>
    <dgm:cxn modelId="{26C8B85E-F9A8-4449-BCAC-390B0CB98CFD}" type="presOf" srcId="{7EC51188-1F30-412A-88D3-91F04B382D51}" destId="{FFDF9F73-2802-4BC2-8D97-714DEDDA597B}" srcOrd="0" destOrd="0" presId="urn:microsoft.com/office/officeart/2005/8/layout/matrix2"/>
    <dgm:cxn modelId="{12CAEBEC-F1E7-491D-A809-90B1E8E87ADE}" type="presOf" srcId="{8E548BD6-8FCD-42AE-A0AB-7068F4EC10DA}" destId="{0840811B-A683-40B3-B6DE-BC65272C97B7}" srcOrd="0" destOrd="0" presId="urn:microsoft.com/office/officeart/2005/8/layout/matrix2"/>
    <dgm:cxn modelId="{CDEE0B67-C5BA-4DA1-8AC2-2C458FF01307}" type="presOf" srcId="{50A53C27-BF41-4643-8B40-F7ADFA744E41}" destId="{980E905E-FDC9-4FC3-AE95-F4F1F29D3686}" srcOrd="0" destOrd="0" presId="urn:microsoft.com/office/officeart/2005/8/layout/matrix2"/>
    <dgm:cxn modelId="{3649DD7E-A6C2-414A-B7F4-89B8383BAA4D}" srcId="{50A53C27-BF41-4643-8B40-F7ADFA744E41}" destId="{8E548BD6-8FCD-42AE-A0AB-7068F4EC10DA}" srcOrd="1" destOrd="0" parTransId="{EAA0607A-3B00-48FF-B55C-C47A980283B5}" sibTransId="{137E4525-2E5E-4C02-8588-E87C3335F8B1}"/>
    <dgm:cxn modelId="{D762F32E-5F53-41CE-80CF-BDF1AF2D3530}" srcId="{50A53C27-BF41-4643-8B40-F7ADFA744E41}" destId="{7EC51188-1F30-412A-88D3-91F04B382D51}" srcOrd="0" destOrd="0" parTransId="{802D2FD9-7515-4A59-ACEF-A88F8E574330}" sibTransId="{3BBA711E-2D38-44C4-B191-5343799093EF}"/>
    <dgm:cxn modelId="{73CCE4FD-07AB-42B4-B949-91B6358CDB8B}" srcId="{50A53C27-BF41-4643-8B40-F7ADFA744E41}" destId="{42C1875E-C6B9-4C78-96FD-AE5DC3349BFC}" srcOrd="2" destOrd="0" parTransId="{71E14875-1012-49E8-984D-415001764BE3}" sibTransId="{6FE62B78-9933-4621-9CE3-7EBB778DD110}"/>
    <dgm:cxn modelId="{37A4FD98-E350-4D2D-AFE1-BD1EEA33B639}" srcId="{50A53C27-BF41-4643-8B40-F7ADFA744E41}" destId="{1C6E4AFA-B722-45A2-87D2-4C4B35157615}" srcOrd="3" destOrd="0" parTransId="{A2593B86-A03F-4F31-A78A-120370C6551A}" sibTransId="{7CFB8F08-9C9B-4DF9-8B1A-2AFDF8943B6D}"/>
    <dgm:cxn modelId="{0E15A83C-BF2B-4E79-B5BA-8754EF933AC3}" type="presParOf" srcId="{980E905E-FDC9-4FC3-AE95-F4F1F29D3686}" destId="{6F3CA987-29A9-4E02-ACA5-F48F1CA32D98}" srcOrd="0" destOrd="0" presId="urn:microsoft.com/office/officeart/2005/8/layout/matrix2"/>
    <dgm:cxn modelId="{7BF7D251-3BC6-4142-BFF1-816B1EEDD9F0}" type="presParOf" srcId="{980E905E-FDC9-4FC3-AE95-F4F1F29D3686}" destId="{FFDF9F73-2802-4BC2-8D97-714DEDDA597B}" srcOrd="1" destOrd="0" presId="urn:microsoft.com/office/officeart/2005/8/layout/matrix2"/>
    <dgm:cxn modelId="{97A259A2-13D6-45F2-8951-9F2F2FBEB2B5}" type="presParOf" srcId="{980E905E-FDC9-4FC3-AE95-F4F1F29D3686}" destId="{0840811B-A683-40B3-B6DE-BC65272C97B7}" srcOrd="2" destOrd="0" presId="urn:microsoft.com/office/officeart/2005/8/layout/matrix2"/>
    <dgm:cxn modelId="{E572EE17-8B43-4121-A143-1183655139B3}" type="presParOf" srcId="{980E905E-FDC9-4FC3-AE95-F4F1F29D3686}" destId="{9300A0BA-4B28-4BF3-AAAA-8101E7D62BC8}" srcOrd="3" destOrd="0" presId="urn:microsoft.com/office/officeart/2005/8/layout/matrix2"/>
    <dgm:cxn modelId="{7A712625-BA45-4F7E-96B0-6ED10DC1FD6F}" type="presParOf" srcId="{980E905E-FDC9-4FC3-AE95-F4F1F29D3686}" destId="{818EC836-A99C-4358-9927-258F7A47051B}"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BD7BED-9B82-4253-8E48-00C2099306BF}">
      <dsp:nvSpPr>
        <dsp:cNvPr id="0" name=""/>
        <dsp:cNvSpPr/>
      </dsp:nvSpPr>
      <dsp:spPr>
        <a:xfrm>
          <a:off x="685799" y="0"/>
          <a:ext cx="7772400" cy="5256583"/>
        </a:xfrm>
        <a:prstGeom prst="right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12D745B4-FDCD-4633-BE5B-5545212DA801}">
      <dsp:nvSpPr>
        <dsp:cNvPr id="0" name=""/>
        <dsp:cNvSpPr/>
      </dsp:nvSpPr>
      <dsp:spPr>
        <a:xfrm>
          <a:off x="2811" y="1576975"/>
          <a:ext cx="1278623" cy="210263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mj-lt"/>
              <a:cs typeface="Arial" pitchFamily="34" charset="0"/>
            </a:rPr>
            <a:t>Küresel rekabet</a:t>
          </a:r>
          <a:endParaRPr lang="tr-TR" sz="2200" b="1" kern="1200" dirty="0">
            <a:latin typeface="+mj-lt"/>
            <a:cs typeface="Arial" pitchFamily="34" charset="0"/>
          </a:endParaRPr>
        </a:p>
      </dsp:txBody>
      <dsp:txXfrm>
        <a:off x="65228" y="1639392"/>
        <a:ext cx="1153789" cy="1977799"/>
      </dsp:txXfrm>
    </dsp:sp>
    <dsp:sp modelId="{3DB7B60F-758C-419E-83ED-02A2B1B5D8CD}">
      <dsp:nvSpPr>
        <dsp:cNvPr id="0" name=""/>
        <dsp:cNvSpPr/>
      </dsp:nvSpPr>
      <dsp:spPr>
        <a:xfrm>
          <a:off x="1393949" y="1576975"/>
          <a:ext cx="1796440" cy="2102633"/>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mj-lt"/>
              <a:cs typeface="Arial" pitchFamily="34" charset="0"/>
            </a:rPr>
            <a:t>Yaygınlaşan Teknoloji</a:t>
          </a:r>
          <a:endParaRPr lang="tr-TR" sz="2200" b="1" kern="1200" dirty="0">
            <a:latin typeface="+mj-lt"/>
            <a:cs typeface="Arial" pitchFamily="34" charset="0"/>
          </a:endParaRPr>
        </a:p>
      </dsp:txBody>
      <dsp:txXfrm>
        <a:off x="1481644" y="1664670"/>
        <a:ext cx="1621050" cy="1927243"/>
      </dsp:txXfrm>
    </dsp:sp>
    <dsp:sp modelId="{10E54EF3-EDEC-4908-9671-7825E81500D7}">
      <dsp:nvSpPr>
        <dsp:cNvPr id="0" name=""/>
        <dsp:cNvSpPr/>
      </dsp:nvSpPr>
      <dsp:spPr>
        <a:xfrm>
          <a:off x="3302903" y="1576975"/>
          <a:ext cx="1133743" cy="2102633"/>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mj-lt"/>
              <a:cs typeface="Arial" pitchFamily="34" charset="0"/>
            </a:rPr>
            <a:t>Kısa ürün yaşam eğrisi</a:t>
          </a:r>
        </a:p>
      </dsp:txBody>
      <dsp:txXfrm>
        <a:off x="3358248" y="1632320"/>
        <a:ext cx="1023053" cy="1991943"/>
      </dsp:txXfrm>
    </dsp:sp>
    <dsp:sp modelId="{AD55432B-68B8-4D24-A7D7-E7FC8DCA5F1C}">
      <dsp:nvSpPr>
        <dsp:cNvPr id="0" name=""/>
        <dsp:cNvSpPr/>
      </dsp:nvSpPr>
      <dsp:spPr>
        <a:xfrm>
          <a:off x="4549160" y="1576975"/>
          <a:ext cx="1133743" cy="2102633"/>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mj-lt"/>
              <a:cs typeface="Arial" pitchFamily="34" charset="0"/>
            </a:rPr>
            <a:t>Aşırı fiyat baskısı</a:t>
          </a:r>
          <a:endParaRPr lang="tr-TR" sz="2200" b="1" kern="1200" dirty="0">
            <a:latin typeface="+mj-lt"/>
            <a:cs typeface="Arial" pitchFamily="34" charset="0"/>
          </a:endParaRPr>
        </a:p>
      </dsp:txBody>
      <dsp:txXfrm>
        <a:off x="4604505" y="1632320"/>
        <a:ext cx="1023053" cy="1991943"/>
      </dsp:txXfrm>
    </dsp:sp>
    <dsp:sp modelId="{BC4130F7-826F-496B-BAE8-FC30F9E1AB6A}">
      <dsp:nvSpPr>
        <dsp:cNvPr id="0" name=""/>
        <dsp:cNvSpPr/>
      </dsp:nvSpPr>
      <dsp:spPr>
        <a:xfrm>
          <a:off x="5795418" y="1576975"/>
          <a:ext cx="1489371" cy="2102633"/>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mj-lt"/>
              <a:cs typeface="Arial" pitchFamily="34" charset="0"/>
            </a:rPr>
            <a:t>Artan sabit maliyetler</a:t>
          </a:r>
        </a:p>
      </dsp:txBody>
      <dsp:txXfrm>
        <a:off x="5868123" y="1649680"/>
        <a:ext cx="1343961" cy="1957223"/>
      </dsp:txXfrm>
    </dsp:sp>
    <dsp:sp modelId="{CCC605FC-E1E7-4563-A279-78A2ED64437C}">
      <dsp:nvSpPr>
        <dsp:cNvPr id="0" name=""/>
        <dsp:cNvSpPr/>
      </dsp:nvSpPr>
      <dsp:spPr>
        <a:xfrm>
          <a:off x="7397303" y="1576975"/>
          <a:ext cx="1743884" cy="210263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mj-lt"/>
              <a:cs typeface="Arial" pitchFamily="34" charset="0"/>
            </a:rPr>
            <a:t>Kar marjlarında daralma</a:t>
          </a:r>
          <a:endParaRPr lang="tr-TR" sz="2200" b="1" kern="1200" dirty="0">
            <a:latin typeface="+mj-lt"/>
            <a:cs typeface="Arial" pitchFamily="34" charset="0"/>
          </a:endParaRPr>
        </a:p>
      </dsp:txBody>
      <dsp:txXfrm>
        <a:off x="7482432" y="1662104"/>
        <a:ext cx="1573626" cy="19323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BD7BED-9B82-4253-8E48-00C2099306BF}">
      <dsp:nvSpPr>
        <dsp:cNvPr id="0" name=""/>
        <dsp:cNvSpPr/>
      </dsp:nvSpPr>
      <dsp:spPr>
        <a:xfrm>
          <a:off x="685799" y="0"/>
          <a:ext cx="7772400" cy="5256583"/>
        </a:xfrm>
        <a:prstGeom prst="right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12D745B4-FDCD-4633-BE5B-5545212DA801}">
      <dsp:nvSpPr>
        <dsp:cNvPr id="0" name=""/>
        <dsp:cNvSpPr/>
      </dsp:nvSpPr>
      <dsp:spPr>
        <a:xfrm>
          <a:off x="5776" y="1576975"/>
          <a:ext cx="3206706" cy="210263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err="1" smtClean="0">
              <a:latin typeface="+mj-lt"/>
              <a:cs typeface="Arial" pitchFamily="34" charset="0"/>
            </a:rPr>
            <a:t>Satınalma</a:t>
          </a:r>
          <a:r>
            <a:rPr lang="tr-TR" sz="2200" b="1" kern="1200" dirty="0" smtClean="0">
              <a:latin typeface="+mj-lt"/>
              <a:cs typeface="Arial" pitchFamily="34" charset="0"/>
            </a:rPr>
            <a:t> Yönetimi</a:t>
          </a:r>
          <a:endParaRPr lang="tr-TR" sz="2200" b="1" kern="1200" dirty="0">
            <a:latin typeface="+mj-lt"/>
            <a:cs typeface="Arial" pitchFamily="34" charset="0"/>
          </a:endParaRPr>
        </a:p>
      </dsp:txBody>
      <dsp:txXfrm>
        <a:off x="108418" y="1679617"/>
        <a:ext cx="3001422" cy="1897349"/>
      </dsp:txXfrm>
    </dsp:sp>
    <dsp:sp modelId="{6A69DDD6-0C78-4F9E-8778-E4C376178F1A}">
      <dsp:nvSpPr>
        <dsp:cNvPr id="0" name=""/>
        <dsp:cNvSpPr/>
      </dsp:nvSpPr>
      <dsp:spPr>
        <a:xfrm>
          <a:off x="3494660" y="1576975"/>
          <a:ext cx="1693068" cy="2102633"/>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mj-lt"/>
              <a:cs typeface="Arial" pitchFamily="34" charset="0"/>
            </a:rPr>
            <a:t>Lojistik Yönetimi</a:t>
          </a:r>
          <a:endParaRPr lang="tr-TR" sz="2200" b="1" kern="1200" dirty="0">
            <a:latin typeface="+mj-lt"/>
            <a:cs typeface="Arial" pitchFamily="34" charset="0"/>
          </a:endParaRPr>
        </a:p>
      </dsp:txBody>
      <dsp:txXfrm>
        <a:off x="3577309" y="1659624"/>
        <a:ext cx="1527770" cy="1937335"/>
      </dsp:txXfrm>
    </dsp:sp>
    <dsp:sp modelId="{47B625C2-712D-4019-AAD0-1CCC188B1D7C}">
      <dsp:nvSpPr>
        <dsp:cNvPr id="0" name=""/>
        <dsp:cNvSpPr/>
      </dsp:nvSpPr>
      <dsp:spPr>
        <a:xfrm>
          <a:off x="5469907" y="1576975"/>
          <a:ext cx="1693068" cy="2102633"/>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mj-lt"/>
              <a:cs typeface="Arial" pitchFamily="34" charset="0"/>
            </a:rPr>
            <a:t>Stratejik </a:t>
          </a:r>
          <a:r>
            <a:rPr lang="tr-TR" sz="2200" b="1" kern="1200" dirty="0" err="1" smtClean="0">
              <a:latin typeface="+mj-lt"/>
              <a:cs typeface="Arial" pitchFamily="34" charset="0"/>
            </a:rPr>
            <a:t>Satınalma</a:t>
          </a:r>
          <a:r>
            <a:rPr lang="tr-TR" sz="2200" b="1" kern="1200" dirty="0" smtClean="0">
              <a:latin typeface="+mj-lt"/>
              <a:cs typeface="Arial" pitchFamily="34" charset="0"/>
            </a:rPr>
            <a:t>  Yönetimi</a:t>
          </a:r>
          <a:endParaRPr lang="tr-TR" sz="2200" b="1" kern="1200" dirty="0">
            <a:latin typeface="+mj-lt"/>
            <a:cs typeface="Arial" pitchFamily="34" charset="0"/>
          </a:endParaRPr>
        </a:p>
      </dsp:txBody>
      <dsp:txXfrm>
        <a:off x="5552556" y="1659624"/>
        <a:ext cx="1527770" cy="1937335"/>
      </dsp:txXfrm>
    </dsp:sp>
    <dsp:sp modelId="{D92F824F-9B24-436F-9397-B3E2947F5C2F}">
      <dsp:nvSpPr>
        <dsp:cNvPr id="0" name=""/>
        <dsp:cNvSpPr/>
      </dsp:nvSpPr>
      <dsp:spPr>
        <a:xfrm>
          <a:off x="7445154" y="1576975"/>
          <a:ext cx="1693068" cy="2102633"/>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latin typeface="+mj-lt"/>
              <a:cs typeface="Arial" pitchFamily="34" charset="0"/>
            </a:rPr>
            <a:t>Tedarik Zinciri Yönetimi</a:t>
          </a:r>
          <a:endParaRPr lang="tr-TR" sz="2200" b="1" kern="1200" dirty="0">
            <a:latin typeface="+mj-lt"/>
            <a:cs typeface="Arial" pitchFamily="34" charset="0"/>
          </a:endParaRPr>
        </a:p>
      </dsp:txBody>
      <dsp:txXfrm>
        <a:off x="7527803" y="1659624"/>
        <a:ext cx="1527770" cy="19373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690D8-91C8-46E9-974D-070DCF481353}">
      <dsp:nvSpPr>
        <dsp:cNvPr id="0" name=""/>
        <dsp:cNvSpPr/>
      </dsp:nvSpPr>
      <dsp:spPr>
        <a:xfrm rot="5400000">
          <a:off x="-111921" y="119278"/>
          <a:ext cx="746142" cy="522299"/>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solidFill>
                <a:srgbClr val="002060"/>
              </a:solidFill>
              <a:latin typeface="+mj-lt"/>
            </a:rPr>
            <a:t>1</a:t>
          </a:r>
          <a:endParaRPr lang="tr-TR" sz="2400" b="1" kern="1200" dirty="0">
            <a:solidFill>
              <a:srgbClr val="002060"/>
            </a:solidFill>
            <a:latin typeface="+mj-lt"/>
            <a:cs typeface="Arial" pitchFamily="34" charset="0"/>
          </a:endParaRPr>
        </a:p>
      </dsp:txBody>
      <dsp:txXfrm rot="-5400000">
        <a:off x="1" y="268507"/>
        <a:ext cx="522299" cy="223843"/>
      </dsp:txXfrm>
    </dsp:sp>
    <dsp:sp modelId="{BEE97EC9-EC29-439C-8C81-9DB47D045C0C}">
      <dsp:nvSpPr>
        <dsp:cNvPr id="0" name=""/>
        <dsp:cNvSpPr/>
      </dsp:nvSpPr>
      <dsp:spPr>
        <a:xfrm rot="5400000">
          <a:off x="4194990" y="-3665333"/>
          <a:ext cx="485247" cy="7830628"/>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tr-TR" sz="2400" b="1" kern="1200" dirty="0" smtClean="0">
              <a:solidFill>
                <a:srgbClr val="002060"/>
              </a:solidFill>
              <a:latin typeface="+mj-lt"/>
              <a:cs typeface="Arial" pitchFamily="34" charset="0"/>
            </a:rPr>
            <a:t>Tahmin ve bütçe çalışması</a:t>
          </a:r>
          <a:endParaRPr lang="tr-TR" sz="2400" b="1" kern="1200" dirty="0">
            <a:solidFill>
              <a:srgbClr val="002060"/>
            </a:solidFill>
            <a:latin typeface="+mj-lt"/>
            <a:cs typeface="Arial" pitchFamily="34" charset="0"/>
          </a:endParaRPr>
        </a:p>
      </dsp:txBody>
      <dsp:txXfrm rot="-5400000">
        <a:off x="522300" y="31045"/>
        <a:ext cx="7806940" cy="437871"/>
      </dsp:txXfrm>
    </dsp:sp>
    <dsp:sp modelId="{4CD923F1-5EF4-4E86-BA86-94D0B0FDE377}">
      <dsp:nvSpPr>
        <dsp:cNvPr id="0" name=""/>
        <dsp:cNvSpPr/>
      </dsp:nvSpPr>
      <dsp:spPr>
        <a:xfrm rot="5400000">
          <a:off x="-111921" y="792385"/>
          <a:ext cx="746142" cy="522299"/>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mj-lt"/>
              <a:cs typeface="Arial" pitchFamily="34" charset="0"/>
            </a:rPr>
            <a:t>2</a:t>
          </a:r>
          <a:endParaRPr lang="tr-TR" sz="2400" b="1" kern="1200" dirty="0">
            <a:solidFill>
              <a:srgbClr val="002060"/>
            </a:solidFill>
            <a:latin typeface="+mj-lt"/>
            <a:cs typeface="Arial" pitchFamily="34" charset="0"/>
          </a:endParaRPr>
        </a:p>
      </dsp:txBody>
      <dsp:txXfrm rot="-5400000">
        <a:off x="1" y="941614"/>
        <a:ext cx="522299" cy="223843"/>
      </dsp:txXfrm>
    </dsp:sp>
    <dsp:sp modelId="{39BF3BEB-A9BA-415D-B2A9-FA391F14CACD}">
      <dsp:nvSpPr>
        <dsp:cNvPr id="0" name=""/>
        <dsp:cNvSpPr/>
      </dsp:nvSpPr>
      <dsp:spPr>
        <a:xfrm rot="5400000">
          <a:off x="4195117" y="-2992353"/>
          <a:ext cx="484992" cy="7830628"/>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tr-TR" altLang="tr-TR" sz="2400" b="1" kern="1200" dirty="0" smtClean="0">
              <a:solidFill>
                <a:srgbClr val="002060"/>
              </a:solidFill>
              <a:latin typeface="+mj-lt"/>
              <a:cs typeface="Arial" pitchFamily="34" charset="0"/>
            </a:rPr>
            <a:t>Uygun tedarik kaynaklarını belirleme</a:t>
          </a:r>
          <a:endParaRPr lang="tr-TR" sz="2400" b="1" kern="1200" dirty="0">
            <a:solidFill>
              <a:srgbClr val="002060"/>
            </a:solidFill>
            <a:latin typeface="+mj-lt"/>
            <a:cs typeface="Arial" pitchFamily="34" charset="0"/>
          </a:endParaRPr>
        </a:p>
      </dsp:txBody>
      <dsp:txXfrm rot="-5400000">
        <a:off x="522300" y="704139"/>
        <a:ext cx="7806953" cy="437642"/>
      </dsp:txXfrm>
    </dsp:sp>
    <dsp:sp modelId="{F3ACA027-E873-48BB-A622-E5A88B0962C5}">
      <dsp:nvSpPr>
        <dsp:cNvPr id="0" name=""/>
        <dsp:cNvSpPr/>
      </dsp:nvSpPr>
      <dsp:spPr>
        <a:xfrm rot="5400000">
          <a:off x="-111921" y="1465493"/>
          <a:ext cx="746142" cy="522299"/>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mj-lt"/>
              <a:cs typeface="Arial" pitchFamily="34" charset="0"/>
            </a:rPr>
            <a:t>3</a:t>
          </a:r>
          <a:endParaRPr lang="tr-TR" sz="2400" b="1" kern="1200" dirty="0">
            <a:solidFill>
              <a:srgbClr val="002060"/>
            </a:solidFill>
            <a:latin typeface="+mj-lt"/>
            <a:cs typeface="Arial" pitchFamily="34" charset="0"/>
          </a:endParaRPr>
        </a:p>
      </dsp:txBody>
      <dsp:txXfrm rot="-5400000">
        <a:off x="1" y="1614722"/>
        <a:ext cx="522299" cy="223843"/>
      </dsp:txXfrm>
    </dsp:sp>
    <dsp:sp modelId="{BA255349-D507-4C8C-99B8-FD6FDC2FA520}">
      <dsp:nvSpPr>
        <dsp:cNvPr id="0" name=""/>
        <dsp:cNvSpPr/>
      </dsp:nvSpPr>
      <dsp:spPr>
        <a:xfrm rot="5400000">
          <a:off x="4195117" y="-2319246"/>
          <a:ext cx="484992" cy="7830628"/>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tr-TR" sz="2400" b="1" kern="1200" dirty="0" smtClean="0">
              <a:solidFill>
                <a:srgbClr val="002060"/>
              </a:solidFill>
              <a:latin typeface="+mj-lt"/>
              <a:cs typeface="Arial" pitchFamily="34" charset="0"/>
            </a:rPr>
            <a:t>Teklif alma,  müzakere ve sipariş verme</a:t>
          </a:r>
          <a:endParaRPr lang="tr-TR" sz="2400" b="1" kern="1200" dirty="0">
            <a:solidFill>
              <a:srgbClr val="002060"/>
            </a:solidFill>
            <a:latin typeface="+mj-lt"/>
            <a:cs typeface="Arial" pitchFamily="34" charset="0"/>
          </a:endParaRPr>
        </a:p>
      </dsp:txBody>
      <dsp:txXfrm rot="-5400000">
        <a:off x="522300" y="1377246"/>
        <a:ext cx="7806953" cy="437642"/>
      </dsp:txXfrm>
    </dsp:sp>
    <dsp:sp modelId="{2F758D40-0FC5-4DF8-AC65-36F86EB4AE29}">
      <dsp:nvSpPr>
        <dsp:cNvPr id="0" name=""/>
        <dsp:cNvSpPr/>
      </dsp:nvSpPr>
      <dsp:spPr>
        <a:xfrm rot="5400000">
          <a:off x="-111921" y="2138600"/>
          <a:ext cx="746142" cy="522299"/>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mj-lt"/>
              <a:cs typeface="Arial" pitchFamily="34" charset="0"/>
            </a:rPr>
            <a:t>4</a:t>
          </a:r>
          <a:endParaRPr lang="tr-TR" sz="2400" b="1" kern="1200" dirty="0">
            <a:solidFill>
              <a:srgbClr val="002060"/>
            </a:solidFill>
            <a:latin typeface="+mj-lt"/>
            <a:cs typeface="Arial" pitchFamily="34" charset="0"/>
          </a:endParaRPr>
        </a:p>
      </dsp:txBody>
      <dsp:txXfrm rot="-5400000">
        <a:off x="1" y="2287829"/>
        <a:ext cx="522299" cy="223843"/>
      </dsp:txXfrm>
    </dsp:sp>
    <dsp:sp modelId="{46E52E59-A0DC-4D0C-BC81-EA1F42097A54}">
      <dsp:nvSpPr>
        <dsp:cNvPr id="0" name=""/>
        <dsp:cNvSpPr/>
      </dsp:nvSpPr>
      <dsp:spPr>
        <a:xfrm rot="5400000">
          <a:off x="4195117" y="-1646138"/>
          <a:ext cx="484992" cy="7830628"/>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tr-TR" altLang="tr-TR" sz="2400" b="1" kern="1200" dirty="0" smtClean="0">
              <a:solidFill>
                <a:srgbClr val="002060"/>
              </a:solidFill>
              <a:latin typeface="+mj-lt"/>
              <a:cs typeface="Arial" pitchFamily="34" charset="0"/>
            </a:rPr>
            <a:t>Sözleşme yönetimi</a:t>
          </a:r>
          <a:endParaRPr lang="tr-TR" sz="2400" b="1" kern="1200" dirty="0">
            <a:solidFill>
              <a:srgbClr val="002060"/>
            </a:solidFill>
            <a:latin typeface="+mj-lt"/>
            <a:cs typeface="Arial" pitchFamily="34" charset="0"/>
          </a:endParaRPr>
        </a:p>
      </dsp:txBody>
      <dsp:txXfrm rot="-5400000">
        <a:off x="522300" y="2050354"/>
        <a:ext cx="7806953" cy="437642"/>
      </dsp:txXfrm>
    </dsp:sp>
    <dsp:sp modelId="{31D223C8-77D3-44F6-A806-CF494DDACAC0}">
      <dsp:nvSpPr>
        <dsp:cNvPr id="0" name=""/>
        <dsp:cNvSpPr/>
      </dsp:nvSpPr>
      <dsp:spPr>
        <a:xfrm rot="5400000">
          <a:off x="-111921" y="2811707"/>
          <a:ext cx="746142" cy="522299"/>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mj-lt"/>
              <a:cs typeface="Arial" pitchFamily="34" charset="0"/>
            </a:rPr>
            <a:t>5</a:t>
          </a:r>
          <a:endParaRPr lang="tr-TR" sz="2400" b="1" kern="1200" dirty="0">
            <a:solidFill>
              <a:srgbClr val="002060"/>
            </a:solidFill>
            <a:latin typeface="+mj-lt"/>
            <a:cs typeface="Arial" pitchFamily="34" charset="0"/>
          </a:endParaRPr>
        </a:p>
      </dsp:txBody>
      <dsp:txXfrm rot="-5400000">
        <a:off x="1" y="2960936"/>
        <a:ext cx="522299" cy="223843"/>
      </dsp:txXfrm>
    </dsp:sp>
    <dsp:sp modelId="{7875F8CC-EE6A-4A7A-B5C9-E8F26EFAA097}">
      <dsp:nvSpPr>
        <dsp:cNvPr id="0" name=""/>
        <dsp:cNvSpPr/>
      </dsp:nvSpPr>
      <dsp:spPr>
        <a:xfrm rot="5400000">
          <a:off x="4195117" y="-973031"/>
          <a:ext cx="484992" cy="7830628"/>
        </a:xfrm>
        <a:prstGeom prst="round2Same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tr-TR" sz="2400" b="1" kern="1200" dirty="0" smtClean="0">
              <a:solidFill>
                <a:srgbClr val="002060"/>
              </a:solidFill>
              <a:latin typeface="+mj-lt"/>
              <a:cs typeface="Arial" pitchFamily="34" charset="0"/>
            </a:rPr>
            <a:t>Teslimat, ödeme ve belge yönetimi</a:t>
          </a:r>
          <a:endParaRPr lang="tr-TR" sz="2400" b="1" kern="1200" dirty="0">
            <a:solidFill>
              <a:srgbClr val="002060"/>
            </a:solidFill>
            <a:latin typeface="+mj-lt"/>
            <a:cs typeface="Arial" pitchFamily="34" charset="0"/>
          </a:endParaRPr>
        </a:p>
      </dsp:txBody>
      <dsp:txXfrm rot="-5400000">
        <a:off x="522300" y="2723461"/>
        <a:ext cx="7806953" cy="437642"/>
      </dsp:txXfrm>
    </dsp:sp>
    <dsp:sp modelId="{F30251BB-7EEC-46BE-AD49-B775E18C138E}">
      <dsp:nvSpPr>
        <dsp:cNvPr id="0" name=""/>
        <dsp:cNvSpPr/>
      </dsp:nvSpPr>
      <dsp:spPr>
        <a:xfrm rot="5400000">
          <a:off x="-111921" y="3484815"/>
          <a:ext cx="746142" cy="522299"/>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mj-lt"/>
              <a:cs typeface="Arial" pitchFamily="34" charset="0"/>
            </a:rPr>
            <a:t>6</a:t>
          </a:r>
          <a:endParaRPr lang="tr-TR" sz="2400" b="1" kern="1200" dirty="0">
            <a:solidFill>
              <a:srgbClr val="002060"/>
            </a:solidFill>
            <a:latin typeface="+mj-lt"/>
            <a:cs typeface="Arial" pitchFamily="34" charset="0"/>
          </a:endParaRPr>
        </a:p>
      </dsp:txBody>
      <dsp:txXfrm rot="-5400000">
        <a:off x="1" y="3634044"/>
        <a:ext cx="522299" cy="223843"/>
      </dsp:txXfrm>
    </dsp:sp>
    <dsp:sp modelId="{E6E29F55-B0AA-4B7D-AF24-0F2B38E18927}">
      <dsp:nvSpPr>
        <dsp:cNvPr id="0" name=""/>
        <dsp:cNvSpPr/>
      </dsp:nvSpPr>
      <dsp:spPr>
        <a:xfrm rot="5400000">
          <a:off x="4195117" y="-299924"/>
          <a:ext cx="484992" cy="7830628"/>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tr-TR" sz="2400" b="1" kern="1200" dirty="0" smtClean="0">
              <a:solidFill>
                <a:srgbClr val="002060"/>
              </a:solidFill>
              <a:latin typeface="+mj-lt"/>
              <a:cs typeface="Arial" pitchFamily="34" charset="0"/>
            </a:rPr>
            <a:t>Malzeme, fiyat, bilgi ve kaynak yönetimi</a:t>
          </a:r>
          <a:endParaRPr lang="tr-TR" sz="2400" b="1" kern="1200" dirty="0">
            <a:solidFill>
              <a:srgbClr val="002060"/>
            </a:solidFill>
            <a:latin typeface="+mj-lt"/>
            <a:cs typeface="Arial" pitchFamily="34" charset="0"/>
          </a:endParaRPr>
        </a:p>
      </dsp:txBody>
      <dsp:txXfrm rot="-5400000">
        <a:off x="522300" y="3396568"/>
        <a:ext cx="7806953" cy="437642"/>
      </dsp:txXfrm>
    </dsp:sp>
    <dsp:sp modelId="{B17B4489-C566-4682-8B1C-A1A1F95D744A}">
      <dsp:nvSpPr>
        <dsp:cNvPr id="0" name=""/>
        <dsp:cNvSpPr/>
      </dsp:nvSpPr>
      <dsp:spPr>
        <a:xfrm rot="5400000">
          <a:off x="-111921" y="4157922"/>
          <a:ext cx="746142" cy="522299"/>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mj-lt"/>
              <a:cs typeface="Arial" pitchFamily="34" charset="0"/>
            </a:rPr>
            <a:t>7</a:t>
          </a:r>
          <a:endParaRPr lang="tr-TR" sz="2400" b="1" kern="1200" dirty="0">
            <a:solidFill>
              <a:srgbClr val="002060"/>
            </a:solidFill>
            <a:latin typeface="+mj-lt"/>
            <a:cs typeface="Arial" pitchFamily="34" charset="0"/>
          </a:endParaRPr>
        </a:p>
      </dsp:txBody>
      <dsp:txXfrm rot="-5400000">
        <a:off x="1" y="4307151"/>
        <a:ext cx="522299" cy="223843"/>
      </dsp:txXfrm>
    </dsp:sp>
    <dsp:sp modelId="{1CF98169-0643-46F8-9377-40DE35F18DC4}">
      <dsp:nvSpPr>
        <dsp:cNvPr id="0" name=""/>
        <dsp:cNvSpPr/>
      </dsp:nvSpPr>
      <dsp:spPr>
        <a:xfrm rot="5400000">
          <a:off x="4195117" y="373183"/>
          <a:ext cx="484992" cy="7830628"/>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tr-TR" sz="2400" b="1" kern="1200" dirty="0" smtClean="0">
              <a:solidFill>
                <a:srgbClr val="002060"/>
              </a:solidFill>
              <a:latin typeface="+mj-lt"/>
              <a:cs typeface="Arial" pitchFamily="34" charset="0"/>
            </a:rPr>
            <a:t>Depo, Stok, Nakliye Yönetimi</a:t>
          </a:r>
          <a:endParaRPr lang="tr-TR" sz="2400" b="1" kern="1200" dirty="0">
            <a:solidFill>
              <a:srgbClr val="002060"/>
            </a:solidFill>
            <a:latin typeface="+mj-lt"/>
            <a:cs typeface="Arial" pitchFamily="34" charset="0"/>
          </a:endParaRPr>
        </a:p>
      </dsp:txBody>
      <dsp:txXfrm rot="-5400000">
        <a:off x="522300" y="4069676"/>
        <a:ext cx="7806953" cy="437642"/>
      </dsp:txXfrm>
    </dsp:sp>
    <dsp:sp modelId="{FFEC63D4-010D-4038-B1DF-029578DE3233}">
      <dsp:nvSpPr>
        <dsp:cNvPr id="0" name=""/>
        <dsp:cNvSpPr/>
      </dsp:nvSpPr>
      <dsp:spPr>
        <a:xfrm rot="5400000">
          <a:off x="-111921" y="4831029"/>
          <a:ext cx="746142" cy="522299"/>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mj-lt"/>
              <a:cs typeface="Arial" pitchFamily="34" charset="0"/>
            </a:rPr>
            <a:t>8</a:t>
          </a:r>
          <a:endParaRPr lang="tr-TR" sz="2400" b="1" kern="1200" dirty="0">
            <a:solidFill>
              <a:srgbClr val="002060"/>
            </a:solidFill>
            <a:latin typeface="+mj-lt"/>
            <a:cs typeface="Arial" pitchFamily="34" charset="0"/>
          </a:endParaRPr>
        </a:p>
      </dsp:txBody>
      <dsp:txXfrm rot="-5400000">
        <a:off x="1" y="4980258"/>
        <a:ext cx="522299" cy="223843"/>
      </dsp:txXfrm>
    </dsp:sp>
    <dsp:sp modelId="{5F3CB1A6-FA28-4A3E-B3B0-4D42D085CDD2}">
      <dsp:nvSpPr>
        <dsp:cNvPr id="0" name=""/>
        <dsp:cNvSpPr/>
      </dsp:nvSpPr>
      <dsp:spPr>
        <a:xfrm rot="5400000">
          <a:off x="4195117" y="1046290"/>
          <a:ext cx="484992" cy="7830628"/>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tr-TR" sz="2400" b="1" kern="1200" dirty="0" smtClean="0">
              <a:solidFill>
                <a:srgbClr val="002060"/>
              </a:solidFill>
              <a:latin typeface="+mj-lt"/>
              <a:cs typeface="Arial" pitchFamily="34" charset="0"/>
            </a:rPr>
            <a:t>Tedarikçi yönetimi</a:t>
          </a:r>
          <a:endParaRPr lang="tr-TR" sz="2400" b="1" kern="1200" dirty="0">
            <a:solidFill>
              <a:srgbClr val="002060"/>
            </a:solidFill>
            <a:latin typeface="+mj-lt"/>
            <a:cs typeface="Arial" pitchFamily="34" charset="0"/>
          </a:endParaRPr>
        </a:p>
      </dsp:txBody>
      <dsp:txXfrm rot="-5400000">
        <a:off x="522300" y="4742783"/>
        <a:ext cx="7806953" cy="4376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A658C-763C-401A-9E3E-9E9487595E6A}">
      <dsp:nvSpPr>
        <dsp:cNvPr id="0" name=""/>
        <dsp:cNvSpPr/>
      </dsp:nvSpPr>
      <dsp:spPr>
        <a:xfrm>
          <a:off x="3197155" y="0"/>
          <a:ext cx="4795732" cy="1597677"/>
        </a:xfrm>
        <a:prstGeom prst="rightArrow">
          <a:avLst>
            <a:gd name="adj1" fmla="val 75000"/>
            <a:gd name="adj2" fmla="val 50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tr-TR" sz="2400" b="0" kern="1200" smtClean="0">
              <a:latin typeface="+mj-lt"/>
              <a:cs typeface="Arial" pitchFamily="34" charset="0"/>
            </a:rPr>
            <a:t>Maliyetler ve Bütçeleme</a:t>
          </a:r>
          <a:endParaRPr lang="tr-TR" sz="2400" b="0" kern="1200" dirty="0">
            <a:latin typeface="+mj-lt"/>
            <a:cs typeface="Arial" pitchFamily="34" charset="0"/>
          </a:endParaRPr>
        </a:p>
        <a:p>
          <a:pPr marL="228600" lvl="1" indent="-228600" algn="l" defTabSz="1066800">
            <a:lnSpc>
              <a:spcPct val="90000"/>
            </a:lnSpc>
            <a:spcBef>
              <a:spcPct val="0"/>
            </a:spcBef>
            <a:spcAft>
              <a:spcPct val="15000"/>
            </a:spcAft>
            <a:buChar char="••"/>
          </a:pPr>
          <a:r>
            <a:rPr lang="tr-TR" sz="2400" b="0" kern="1200" smtClean="0">
              <a:latin typeface="+mj-lt"/>
              <a:cs typeface="Arial" pitchFamily="34" charset="0"/>
            </a:rPr>
            <a:t>Ekonomik durum</a:t>
          </a:r>
          <a:endParaRPr lang="tr-TR" sz="2400" b="0" kern="1200" dirty="0">
            <a:latin typeface="+mj-lt"/>
            <a:cs typeface="Arial" pitchFamily="34" charset="0"/>
          </a:endParaRPr>
        </a:p>
        <a:p>
          <a:pPr marL="228600" lvl="1" indent="-228600" algn="l" defTabSz="1066800">
            <a:lnSpc>
              <a:spcPct val="90000"/>
            </a:lnSpc>
            <a:spcBef>
              <a:spcPct val="0"/>
            </a:spcBef>
            <a:spcAft>
              <a:spcPct val="15000"/>
            </a:spcAft>
            <a:buChar char="••"/>
          </a:pPr>
          <a:r>
            <a:rPr lang="tr-TR" sz="2400" b="0" kern="1200" smtClean="0">
              <a:latin typeface="+mj-lt"/>
              <a:cs typeface="Arial" pitchFamily="34" charset="0"/>
            </a:rPr>
            <a:t>Yatırım bilgileri</a:t>
          </a:r>
          <a:endParaRPr lang="tr-TR" sz="2400" b="0" kern="1200" dirty="0">
            <a:latin typeface="+mj-lt"/>
            <a:cs typeface="Arial" pitchFamily="34" charset="0"/>
          </a:endParaRPr>
        </a:p>
      </dsp:txBody>
      <dsp:txXfrm>
        <a:off x="3197155" y="199710"/>
        <a:ext cx="4196603" cy="1198257"/>
      </dsp:txXfrm>
    </dsp:sp>
    <dsp:sp modelId="{F8860B7E-6B49-4D3D-A22D-29C2E6E8D093}">
      <dsp:nvSpPr>
        <dsp:cNvPr id="0" name=""/>
        <dsp:cNvSpPr/>
      </dsp:nvSpPr>
      <dsp:spPr>
        <a:xfrm>
          <a:off x="0" y="136944"/>
          <a:ext cx="3197155" cy="1323787"/>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tr-TR" sz="2400" b="1" kern="1200" smtClean="0">
              <a:latin typeface="+mj-lt"/>
              <a:cs typeface="Arial" pitchFamily="34" charset="0"/>
            </a:rPr>
            <a:t>Genel Yönetim</a:t>
          </a:r>
          <a:endParaRPr lang="tr-TR" sz="2400" b="1" kern="1200" dirty="0">
            <a:latin typeface="+mj-lt"/>
            <a:cs typeface="Arial" pitchFamily="34" charset="0"/>
          </a:endParaRPr>
        </a:p>
      </dsp:txBody>
      <dsp:txXfrm>
        <a:off x="64622" y="201566"/>
        <a:ext cx="3067911" cy="1194543"/>
      </dsp:txXfrm>
    </dsp:sp>
    <dsp:sp modelId="{239D0BA1-24DC-49E7-9DDD-B8026E65B613}">
      <dsp:nvSpPr>
        <dsp:cNvPr id="0" name=""/>
        <dsp:cNvSpPr/>
      </dsp:nvSpPr>
      <dsp:spPr>
        <a:xfrm>
          <a:off x="3197155" y="1757445"/>
          <a:ext cx="4795732" cy="1597677"/>
        </a:xfrm>
        <a:prstGeom prst="rightArrow">
          <a:avLst>
            <a:gd name="adj1" fmla="val 75000"/>
            <a:gd name="adj2" fmla="val 50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tr-TR" sz="2400" b="0" kern="1200" smtClean="0">
              <a:latin typeface="+mj-lt"/>
              <a:cs typeface="Arial" pitchFamily="34" charset="0"/>
            </a:rPr>
            <a:t>Rekabet bilgileri</a:t>
          </a:r>
          <a:endParaRPr lang="tr-TR" sz="2400" b="0" kern="1200" dirty="0">
            <a:latin typeface="+mj-lt"/>
            <a:cs typeface="Arial" pitchFamily="34" charset="0"/>
          </a:endParaRPr>
        </a:p>
        <a:p>
          <a:pPr marL="228600" lvl="1" indent="-228600" algn="l" defTabSz="1066800">
            <a:lnSpc>
              <a:spcPct val="90000"/>
            </a:lnSpc>
            <a:spcBef>
              <a:spcPct val="0"/>
            </a:spcBef>
            <a:spcAft>
              <a:spcPct val="15000"/>
            </a:spcAft>
            <a:buChar char="••"/>
          </a:pPr>
          <a:r>
            <a:rPr lang="tr-TR" sz="2400" b="0" kern="1200" smtClean="0">
              <a:latin typeface="+mj-lt"/>
              <a:cs typeface="Arial" pitchFamily="34" charset="0"/>
            </a:rPr>
            <a:t>Yeni ürün bilgileri</a:t>
          </a:r>
          <a:endParaRPr lang="tr-TR" sz="2400" b="0" kern="1200" dirty="0">
            <a:latin typeface="+mj-lt"/>
            <a:cs typeface="Arial" pitchFamily="34" charset="0"/>
          </a:endParaRPr>
        </a:p>
        <a:p>
          <a:pPr marL="228600" lvl="1" indent="-228600" algn="l" defTabSz="1066800">
            <a:lnSpc>
              <a:spcPct val="90000"/>
            </a:lnSpc>
            <a:spcBef>
              <a:spcPct val="0"/>
            </a:spcBef>
            <a:spcAft>
              <a:spcPct val="15000"/>
            </a:spcAft>
            <a:buChar char="••"/>
          </a:pPr>
          <a:r>
            <a:rPr lang="tr-TR" sz="2400" b="0" kern="1200" smtClean="0">
              <a:latin typeface="+mj-lt"/>
              <a:cs typeface="Arial" pitchFamily="34" charset="0"/>
            </a:rPr>
            <a:t>Pazar bilgisi (paydaşlar)</a:t>
          </a:r>
          <a:endParaRPr lang="tr-TR" sz="2400" b="0" kern="1200" dirty="0">
            <a:latin typeface="+mj-lt"/>
            <a:cs typeface="Arial" pitchFamily="34" charset="0"/>
          </a:endParaRPr>
        </a:p>
      </dsp:txBody>
      <dsp:txXfrm>
        <a:off x="3197155" y="1957155"/>
        <a:ext cx="4196603" cy="1198257"/>
      </dsp:txXfrm>
    </dsp:sp>
    <dsp:sp modelId="{6C719042-746C-4D54-BAD5-33268A477DFC}">
      <dsp:nvSpPr>
        <dsp:cNvPr id="0" name=""/>
        <dsp:cNvSpPr/>
      </dsp:nvSpPr>
      <dsp:spPr>
        <a:xfrm>
          <a:off x="0" y="1925512"/>
          <a:ext cx="3197155" cy="126154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tr-TR" sz="2400" b="1" kern="1200" smtClean="0">
              <a:latin typeface="+mj-lt"/>
              <a:cs typeface="Arial" pitchFamily="34" charset="0"/>
            </a:rPr>
            <a:t>Pazarlama</a:t>
          </a:r>
          <a:endParaRPr lang="tr-TR" sz="2400" b="1" kern="1200" dirty="0">
            <a:latin typeface="+mj-lt"/>
            <a:cs typeface="Arial" pitchFamily="34" charset="0"/>
          </a:endParaRPr>
        </a:p>
      </dsp:txBody>
      <dsp:txXfrm>
        <a:off x="61583" y="1987095"/>
        <a:ext cx="3073989" cy="1138376"/>
      </dsp:txXfrm>
    </dsp:sp>
    <dsp:sp modelId="{6E561419-62F2-4777-8B0C-55F783591F3A}">
      <dsp:nvSpPr>
        <dsp:cNvPr id="0" name=""/>
        <dsp:cNvSpPr/>
      </dsp:nvSpPr>
      <dsp:spPr>
        <a:xfrm>
          <a:off x="3197155" y="3514890"/>
          <a:ext cx="4795732" cy="1597677"/>
        </a:xfrm>
        <a:prstGeom prst="rightArrow">
          <a:avLst>
            <a:gd name="adj1" fmla="val 75000"/>
            <a:gd name="adj2" fmla="val 50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tr-TR" sz="2400" b="0" kern="1200" smtClean="0">
              <a:latin typeface="+mj-lt"/>
              <a:cs typeface="Arial" pitchFamily="34" charset="0"/>
            </a:rPr>
            <a:t>Maliyet</a:t>
          </a:r>
          <a:endParaRPr lang="tr-TR" sz="2400" b="0" kern="1200" dirty="0">
            <a:latin typeface="+mj-lt"/>
            <a:cs typeface="Arial" pitchFamily="34" charset="0"/>
          </a:endParaRPr>
        </a:p>
        <a:p>
          <a:pPr marL="228600" lvl="1" indent="-228600" algn="l" defTabSz="1066800">
            <a:lnSpc>
              <a:spcPct val="90000"/>
            </a:lnSpc>
            <a:spcBef>
              <a:spcPct val="0"/>
            </a:spcBef>
            <a:spcAft>
              <a:spcPct val="15000"/>
            </a:spcAft>
            <a:buChar char="••"/>
          </a:pPr>
          <a:r>
            <a:rPr lang="tr-TR" sz="2400" b="0" kern="1200" smtClean="0">
              <a:latin typeface="+mj-lt"/>
              <a:cs typeface="Arial" pitchFamily="34" charset="0"/>
            </a:rPr>
            <a:t>Terminler (planlama)</a:t>
          </a:r>
          <a:endParaRPr lang="tr-TR" sz="2400" b="0" kern="1200" dirty="0">
            <a:latin typeface="+mj-lt"/>
            <a:cs typeface="Arial" pitchFamily="34" charset="0"/>
          </a:endParaRPr>
        </a:p>
        <a:p>
          <a:pPr marL="228600" lvl="1" indent="-228600" algn="l" defTabSz="1066800">
            <a:lnSpc>
              <a:spcPct val="90000"/>
            </a:lnSpc>
            <a:spcBef>
              <a:spcPct val="0"/>
            </a:spcBef>
            <a:spcAft>
              <a:spcPct val="15000"/>
            </a:spcAft>
            <a:buChar char="••"/>
          </a:pPr>
          <a:r>
            <a:rPr lang="tr-TR" sz="2400" b="0" kern="1200" smtClean="0">
              <a:latin typeface="+mj-lt"/>
              <a:cs typeface="Arial" pitchFamily="34" charset="0"/>
            </a:rPr>
            <a:t>Lojistik bilgileri</a:t>
          </a:r>
          <a:endParaRPr lang="tr-TR" sz="2400" b="0" kern="1200" dirty="0">
            <a:latin typeface="+mj-lt"/>
            <a:cs typeface="Arial" pitchFamily="34" charset="0"/>
          </a:endParaRPr>
        </a:p>
      </dsp:txBody>
      <dsp:txXfrm>
        <a:off x="3197155" y="3714600"/>
        <a:ext cx="4196603" cy="1198257"/>
      </dsp:txXfrm>
    </dsp:sp>
    <dsp:sp modelId="{259E0AE4-0AE2-4016-AFF9-76842D934EAD}">
      <dsp:nvSpPr>
        <dsp:cNvPr id="0" name=""/>
        <dsp:cNvSpPr/>
      </dsp:nvSpPr>
      <dsp:spPr>
        <a:xfrm>
          <a:off x="0" y="3714080"/>
          <a:ext cx="3197155" cy="1199296"/>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tr-TR" sz="2400" b="1" kern="1200" smtClean="0">
              <a:latin typeface="+mj-lt"/>
              <a:cs typeface="Arial" pitchFamily="34" charset="0"/>
            </a:rPr>
            <a:t>Üretim</a:t>
          </a:r>
          <a:endParaRPr lang="tr-TR" sz="2400" b="1" kern="1200" dirty="0">
            <a:latin typeface="+mj-lt"/>
            <a:cs typeface="Arial" pitchFamily="34" charset="0"/>
          </a:endParaRPr>
        </a:p>
      </dsp:txBody>
      <dsp:txXfrm>
        <a:off x="58545" y="3772625"/>
        <a:ext cx="3080065" cy="1082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CA987-29A9-4E02-ACA5-F48F1CA32D98}">
      <dsp:nvSpPr>
        <dsp:cNvPr id="0" name=""/>
        <dsp:cNvSpPr/>
      </dsp:nvSpPr>
      <dsp:spPr>
        <a:xfrm>
          <a:off x="576064" y="0"/>
          <a:ext cx="4464496" cy="4464496"/>
        </a:xfrm>
        <a:prstGeom prst="quadArrow">
          <a:avLst>
            <a:gd name="adj1" fmla="val 2000"/>
            <a:gd name="adj2" fmla="val 4000"/>
            <a:gd name="adj3" fmla="val 500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FFDF9F73-2802-4BC2-8D97-714DEDDA597B}">
      <dsp:nvSpPr>
        <dsp:cNvPr id="0" name=""/>
        <dsp:cNvSpPr/>
      </dsp:nvSpPr>
      <dsp:spPr>
        <a:xfrm>
          <a:off x="866256" y="290192"/>
          <a:ext cx="1785798" cy="178579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mj-lt"/>
              <a:cs typeface="Arial" pitchFamily="34" charset="0"/>
            </a:rPr>
            <a:t>Kaldıraç</a:t>
          </a:r>
          <a:endParaRPr lang="tr-TR" sz="2400" b="1" kern="1200" dirty="0">
            <a:solidFill>
              <a:srgbClr val="002060"/>
            </a:solidFill>
            <a:latin typeface="+mj-lt"/>
            <a:cs typeface="Arial" pitchFamily="34" charset="0"/>
          </a:endParaRPr>
        </a:p>
      </dsp:txBody>
      <dsp:txXfrm>
        <a:off x="953431" y="377367"/>
        <a:ext cx="1611448" cy="1611448"/>
      </dsp:txXfrm>
    </dsp:sp>
    <dsp:sp modelId="{0840811B-A683-40B3-B6DE-BC65272C97B7}">
      <dsp:nvSpPr>
        <dsp:cNvPr id="0" name=""/>
        <dsp:cNvSpPr/>
      </dsp:nvSpPr>
      <dsp:spPr>
        <a:xfrm>
          <a:off x="2964569" y="290192"/>
          <a:ext cx="1785798" cy="1785798"/>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Arial" pitchFamily="34" charset="0"/>
              <a:cs typeface="Arial" pitchFamily="34" charset="0"/>
            </a:rPr>
            <a:t>Stratejik</a:t>
          </a:r>
          <a:endParaRPr lang="tr-TR" sz="2400" b="1" kern="1200" dirty="0">
            <a:solidFill>
              <a:srgbClr val="002060"/>
            </a:solidFill>
            <a:latin typeface="Arial" pitchFamily="34" charset="0"/>
            <a:cs typeface="Arial" pitchFamily="34" charset="0"/>
          </a:endParaRPr>
        </a:p>
      </dsp:txBody>
      <dsp:txXfrm>
        <a:off x="3051744" y="377367"/>
        <a:ext cx="1611448" cy="1611448"/>
      </dsp:txXfrm>
    </dsp:sp>
    <dsp:sp modelId="{9300A0BA-4B28-4BF3-AAAA-8101E7D62BC8}">
      <dsp:nvSpPr>
        <dsp:cNvPr id="0" name=""/>
        <dsp:cNvSpPr/>
      </dsp:nvSpPr>
      <dsp:spPr>
        <a:xfrm>
          <a:off x="866256" y="2388505"/>
          <a:ext cx="1785798" cy="1785798"/>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Arial" pitchFamily="34" charset="0"/>
              <a:cs typeface="Arial" pitchFamily="34" charset="0"/>
            </a:rPr>
            <a:t>Önemsiz</a:t>
          </a:r>
          <a:endParaRPr lang="tr-TR" sz="2400" b="1" kern="1200" dirty="0">
            <a:solidFill>
              <a:srgbClr val="002060"/>
            </a:solidFill>
            <a:latin typeface="Arial" pitchFamily="34" charset="0"/>
            <a:cs typeface="Arial" pitchFamily="34" charset="0"/>
          </a:endParaRPr>
        </a:p>
      </dsp:txBody>
      <dsp:txXfrm>
        <a:off x="953431" y="2475680"/>
        <a:ext cx="1611448" cy="1611448"/>
      </dsp:txXfrm>
    </dsp:sp>
    <dsp:sp modelId="{818EC836-A99C-4358-9927-258F7A47051B}">
      <dsp:nvSpPr>
        <dsp:cNvPr id="0" name=""/>
        <dsp:cNvSpPr/>
      </dsp:nvSpPr>
      <dsp:spPr>
        <a:xfrm>
          <a:off x="2964569" y="2388505"/>
          <a:ext cx="1785798" cy="1785798"/>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Arial" pitchFamily="34" charset="0"/>
              <a:cs typeface="Arial" pitchFamily="34" charset="0"/>
            </a:rPr>
            <a:t>Darboğaz</a:t>
          </a:r>
          <a:endParaRPr lang="tr-TR" sz="2400" b="1" kern="1200" dirty="0">
            <a:solidFill>
              <a:srgbClr val="002060"/>
            </a:solidFill>
            <a:latin typeface="Arial" pitchFamily="34" charset="0"/>
            <a:cs typeface="Arial" pitchFamily="34" charset="0"/>
          </a:endParaRPr>
        </a:p>
      </dsp:txBody>
      <dsp:txXfrm>
        <a:off x="3051744" y="2475680"/>
        <a:ext cx="1611448" cy="161144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644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7137" cy="510585"/>
          </a:xfrm>
          <a:prstGeom prst="rect">
            <a:avLst/>
          </a:prstGeom>
          <a:noFill/>
          <a:ln w="9525">
            <a:noFill/>
            <a:miter lim="800000"/>
            <a:headEnd/>
            <a:tailEnd/>
          </a:ln>
        </p:spPr>
        <p:txBody>
          <a:bodyPr vert="horz" wrap="square" lIns="94304" tIns="47153" rIns="94304" bIns="47153" numCol="1" anchor="t" anchorCtr="0" compatLnSpc="1">
            <a:prstTxWarp prst="textNoShape">
              <a:avLst/>
            </a:prstTxWarp>
          </a:bodyPr>
          <a:lstStyle>
            <a:lvl1pPr defTabSz="942658">
              <a:defRPr sz="1200" b="0">
                <a:latin typeface="Calibri" pitchFamily="34" charset="0"/>
                <a:cs typeface="Arial" pitchFamily="34" charset="0"/>
              </a:defRPr>
            </a:lvl1pPr>
          </a:lstStyle>
          <a:p>
            <a:pPr>
              <a:defRPr/>
            </a:pPr>
            <a:endParaRPr lang="en-US"/>
          </a:p>
        </p:txBody>
      </p:sp>
      <p:sp>
        <p:nvSpPr>
          <p:cNvPr id="3" name="Date Placeholder 2"/>
          <p:cNvSpPr>
            <a:spLocks noGrp="1"/>
          </p:cNvSpPr>
          <p:nvPr>
            <p:ph type="dt" idx="1"/>
          </p:nvPr>
        </p:nvSpPr>
        <p:spPr bwMode="auto">
          <a:xfrm>
            <a:off x="4020506" y="0"/>
            <a:ext cx="3077137" cy="510585"/>
          </a:xfrm>
          <a:prstGeom prst="rect">
            <a:avLst/>
          </a:prstGeom>
          <a:noFill/>
          <a:ln w="9525">
            <a:noFill/>
            <a:miter lim="800000"/>
            <a:headEnd/>
            <a:tailEnd/>
          </a:ln>
        </p:spPr>
        <p:txBody>
          <a:bodyPr vert="horz" wrap="square" lIns="94304" tIns="47153" rIns="94304" bIns="47153" numCol="1" anchor="t" anchorCtr="0" compatLnSpc="1">
            <a:prstTxWarp prst="textNoShape">
              <a:avLst/>
            </a:prstTxWarp>
          </a:bodyPr>
          <a:lstStyle>
            <a:lvl1pPr algn="r" defTabSz="942658">
              <a:defRPr sz="1200" b="0">
                <a:latin typeface="Calibri" pitchFamily="34" charset="0"/>
                <a:cs typeface="Arial" pitchFamily="34" charset="0"/>
              </a:defRPr>
            </a:lvl1pPr>
          </a:lstStyle>
          <a:p>
            <a:pPr>
              <a:defRPr/>
            </a:pPr>
            <a:fld id="{9E672C69-A1DF-4941-979A-B6FA43005942}" type="datetimeFigureOut">
              <a:rPr lang="tr-TR"/>
              <a:pPr>
                <a:defRPr/>
              </a:pPr>
              <a:t>17.09.2018</a:t>
            </a:fld>
            <a:endParaRPr lang="tr-TR"/>
          </a:p>
        </p:txBody>
      </p:sp>
      <p:sp>
        <p:nvSpPr>
          <p:cNvPr id="4" name="Slide Image Placeholder 3"/>
          <p:cNvSpPr>
            <a:spLocks noGrp="1" noRot="1" noChangeAspect="1"/>
          </p:cNvSpPr>
          <p:nvPr>
            <p:ph type="sldImg" idx="2"/>
          </p:nvPr>
        </p:nvSpPr>
        <p:spPr>
          <a:xfrm>
            <a:off x="990600" y="766763"/>
            <a:ext cx="5121275" cy="3840162"/>
          </a:xfrm>
          <a:prstGeom prst="rect">
            <a:avLst/>
          </a:prstGeom>
          <a:noFill/>
          <a:ln w="12700">
            <a:solidFill>
              <a:prstClr val="black"/>
            </a:solidFill>
          </a:ln>
        </p:spPr>
        <p:txBody>
          <a:bodyPr vert="horz" lIns="94759" tIns="47380" rIns="94759" bIns="47380" rtlCol="0" anchor="ctr"/>
          <a:lstStyle/>
          <a:p>
            <a:pPr lvl="0"/>
            <a:endParaRPr lang="tr-TR" noProof="0"/>
          </a:p>
        </p:txBody>
      </p:sp>
      <p:sp>
        <p:nvSpPr>
          <p:cNvPr id="5" name="Notes Placeholder 4"/>
          <p:cNvSpPr>
            <a:spLocks noGrp="1"/>
          </p:cNvSpPr>
          <p:nvPr>
            <p:ph type="body" sz="quarter" idx="3"/>
          </p:nvPr>
        </p:nvSpPr>
        <p:spPr bwMode="auto">
          <a:xfrm>
            <a:off x="709599" y="4860378"/>
            <a:ext cx="5680103" cy="4606722"/>
          </a:xfrm>
          <a:prstGeom prst="rect">
            <a:avLst/>
          </a:prstGeom>
          <a:noFill/>
          <a:ln w="9525">
            <a:noFill/>
            <a:miter lim="800000"/>
            <a:headEnd/>
            <a:tailEnd/>
          </a:ln>
        </p:spPr>
        <p:txBody>
          <a:bodyPr vert="horz" wrap="square" lIns="94304" tIns="47153" rIns="94304" bIns="471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smtClean="0"/>
          </a:p>
        </p:txBody>
      </p:sp>
      <p:sp>
        <p:nvSpPr>
          <p:cNvPr id="6" name="Footer Placeholder 5"/>
          <p:cNvSpPr>
            <a:spLocks noGrp="1"/>
          </p:cNvSpPr>
          <p:nvPr>
            <p:ph type="ftr" sz="quarter" idx="4"/>
          </p:nvPr>
        </p:nvSpPr>
        <p:spPr bwMode="auto">
          <a:xfrm>
            <a:off x="0" y="9722392"/>
            <a:ext cx="3077137" cy="510585"/>
          </a:xfrm>
          <a:prstGeom prst="rect">
            <a:avLst/>
          </a:prstGeom>
          <a:noFill/>
          <a:ln w="9525">
            <a:noFill/>
            <a:miter lim="800000"/>
            <a:headEnd/>
            <a:tailEnd/>
          </a:ln>
        </p:spPr>
        <p:txBody>
          <a:bodyPr vert="horz" wrap="square" lIns="94304" tIns="47153" rIns="94304" bIns="47153" numCol="1" anchor="b" anchorCtr="0" compatLnSpc="1">
            <a:prstTxWarp prst="textNoShape">
              <a:avLst/>
            </a:prstTxWarp>
          </a:bodyPr>
          <a:lstStyle>
            <a:lvl1pPr defTabSz="942658">
              <a:defRPr sz="1200" b="0">
                <a:latin typeface="Calibri"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bwMode="auto">
          <a:xfrm>
            <a:off x="4020506" y="9722392"/>
            <a:ext cx="3077137" cy="510585"/>
          </a:xfrm>
          <a:prstGeom prst="rect">
            <a:avLst/>
          </a:prstGeom>
          <a:noFill/>
          <a:ln w="9525">
            <a:noFill/>
            <a:miter lim="800000"/>
            <a:headEnd/>
            <a:tailEnd/>
          </a:ln>
        </p:spPr>
        <p:txBody>
          <a:bodyPr vert="horz" wrap="square" lIns="94304" tIns="47153" rIns="94304" bIns="47153" numCol="1" anchor="b" anchorCtr="0" compatLnSpc="1">
            <a:prstTxWarp prst="textNoShape">
              <a:avLst/>
            </a:prstTxWarp>
          </a:bodyPr>
          <a:lstStyle>
            <a:lvl1pPr algn="r" defTabSz="942658">
              <a:defRPr sz="1200" b="0">
                <a:latin typeface="Calibri" pitchFamily="34" charset="0"/>
                <a:cs typeface="Arial" pitchFamily="34" charset="0"/>
              </a:defRPr>
            </a:lvl1pPr>
          </a:lstStyle>
          <a:p>
            <a:pPr>
              <a:defRPr/>
            </a:pPr>
            <a:fld id="{5A895488-307F-4C79-8190-7BBF130943C8}" type="slidenum">
              <a:rPr lang="tr-TR"/>
              <a:pPr>
                <a:defRPr/>
              </a:pPr>
              <a:t>‹#›</a:t>
            </a:fld>
            <a:endParaRPr lang="tr-TR"/>
          </a:p>
        </p:txBody>
      </p:sp>
    </p:spTree>
    <p:extLst>
      <p:ext uri="{BB962C8B-B14F-4D97-AF65-F5344CB8AC3E}">
        <p14:creationId xmlns:p14="http://schemas.microsoft.com/office/powerpoint/2010/main" val="3420118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1075" name="2 Not Yer Tutucusu"/>
          <p:cNvSpPr>
            <a:spLocks noGrp="1"/>
          </p:cNvSpPr>
          <p:nvPr>
            <p:ph type="body" idx="1"/>
          </p:nvPr>
        </p:nvSpPr>
        <p:spPr>
          <a:noFill/>
          <a:ln/>
        </p:spPr>
        <p:txBody>
          <a:bodyPr/>
          <a:lstStyle/>
          <a:p>
            <a:endParaRPr lang="tr-TR" altLang="tr-TR" smtClean="0">
              <a:latin typeface="Arial" charset="0"/>
            </a:endParaRPr>
          </a:p>
        </p:txBody>
      </p:sp>
      <p:sp>
        <p:nvSpPr>
          <p:cNvPr id="4" name="3 Slayt Numarası Yer Tutucusu"/>
          <p:cNvSpPr txBox="1">
            <a:spLocks noGrp="1"/>
          </p:cNvSpPr>
          <p:nvPr/>
        </p:nvSpPr>
        <p:spPr>
          <a:xfrm>
            <a:off x="4020506" y="9720755"/>
            <a:ext cx="3077137" cy="512222"/>
          </a:xfrm>
          <a:prstGeom prst="rect">
            <a:avLst/>
          </a:prstGeom>
          <a:noFill/>
        </p:spPr>
        <p:txBody>
          <a:bodyPr lIns="94759" tIns="47380" rIns="94759" bIns="47380" anchor="b"/>
          <a:lstStyle/>
          <a:p>
            <a:pPr algn="r" fontAlgn="auto">
              <a:spcBef>
                <a:spcPts val="0"/>
              </a:spcBef>
              <a:spcAft>
                <a:spcPts val="0"/>
              </a:spcAft>
              <a:defRPr/>
            </a:pPr>
            <a:fld id="{1DF58DC1-8A4D-4821-8F61-EE8142D36F42}" type="slidenum">
              <a:rPr lang="tr-TR" sz="1200">
                <a:latin typeface="+mn-lt"/>
              </a:rPr>
              <a:pPr algn="r" fontAlgn="auto">
                <a:spcBef>
                  <a:spcPts val="0"/>
                </a:spcBef>
                <a:spcAft>
                  <a:spcPts val="0"/>
                </a:spcAft>
                <a:defRPr/>
              </a:pPr>
              <a:t>1</a:t>
            </a:fld>
            <a:endParaRPr lang="tr-TR" sz="1200" dirty="0">
              <a:latin typeface="+mn-l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4387" name="2 Not Yer Tutucusu"/>
          <p:cNvSpPr>
            <a:spLocks noGrp="1"/>
          </p:cNvSpPr>
          <p:nvPr>
            <p:ph type="body" idx="1"/>
          </p:nvPr>
        </p:nvSpPr>
        <p:spPr>
          <a:noFill/>
          <a:ln/>
        </p:spPr>
        <p:txBody>
          <a:bodyPr/>
          <a:lstStyle/>
          <a:p>
            <a:endParaRPr lang="tr-TR" altLang="tr-TR" smtClean="0">
              <a:latin typeface="Arial" charset="0"/>
            </a:endParaRPr>
          </a:p>
        </p:txBody>
      </p:sp>
      <p:sp>
        <p:nvSpPr>
          <p:cNvPr id="144388" name="3 Slayt Numarası Yer Tutucusu"/>
          <p:cNvSpPr>
            <a:spLocks noGrp="1"/>
          </p:cNvSpPr>
          <p:nvPr>
            <p:ph type="sldNum" sz="quarter" idx="5"/>
          </p:nvPr>
        </p:nvSpPr>
        <p:spPr>
          <a:noFill/>
        </p:spPr>
        <p:txBody>
          <a:bodyPr/>
          <a:lstStyle/>
          <a:p>
            <a:fld id="{BA942A7A-9505-41AB-A663-DA3EA394A22F}" type="slidenum">
              <a:rPr lang="en-US" altLang="tr-TR" smtClean="0">
                <a:latin typeface="Arial" charset="0"/>
                <a:cs typeface="Arial" charset="0"/>
              </a:rPr>
              <a:pPr/>
              <a:t>11</a:t>
            </a:fld>
            <a:endParaRPr lang="en-US" altLang="tr-TR"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4387" name="2 Not Yer Tutucusu"/>
          <p:cNvSpPr>
            <a:spLocks noGrp="1"/>
          </p:cNvSpPr>
          <p:nvPr>
            <p:ph type="body" idx="1"/>
          </p:nvPr>
        </p:nvSpPr>
        <p:spPr>
          <a:noFill/>
          <a:ln/>
        </p:spPr>
        <p:txBody>
          <a:bodyPr/>
          <a:lstStyle/>
          <a:p>
            <a:endParaRPr lang="tr-TR" altLang="tr-TR" smtClean="0">
              <a:latin typeface="Arial" charset="0"/>
            </a:endParaRPr>
          </a:p>
        </p:txBody>
      </p:sp>
      <p:sp>
        <p:nvSpPr>
          <p:cNvPr id="144388" name="3 Slayt Numarası Yer Tutucusu"/>
          <p:cNvSpPr>
            <a:spLocks noGrp="1"/>
          </p:cNvSpPr>
          <p:nvPr>
            <p:ph type="sldNum" sz="quarter" idx="5"/>
          </p:nvPr>
        </p:nvSpPr>
        <p:spPr>
          <a:noFill/>
        </p:spPr>
        <p:txBody>
          <a:bodyPr/>
          <a:lstStyle/>
          <a:p>
            <a:fld id="{BA942A7A-9505-41AB-A663-DA3EA394A22F}" type="slidenum">
              <a:rPr lang="en-US" altLang="tr-TR" smtClean="0">
                <a:latin typeface="Arial" charset="0"/>
                <a:cs typeface="Arial" charset="0"/>
              </a:rPr>
              <a:pPr/>
              <a:t>12</a:t>
            </a:fld>
            <a:endParaRPr lang="en-US" altLang="tr-TR"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5411" name="2 Not Yer Tutucusu"/>
          <p:cNvSpPr>
            <a:spLocks noGrp="1"/>
          </p:cNvSpPr>
          <p:nvPr>
            <p:ph type="body" idx="1"/>
          </p:nvPr>
        </p:nvSpPr>
        <p:spPr>
          <a:noFill/>
          <a:ln/>
        </p:spPr>
        <p:txBody>
          <a:bodyPr/>
          <a:lstStyle/>
          <a:p>
            <a:endParaRPr lang="tr-TR" altLang="tr-TR" smtClean="0">
              <a:latin typeface="Arial" charset="0"/>
            </a:endParaRPr>
          </a:p>
        </p:txBody>
      </p:sp>
      <p:sp>
        <p:nvSpPr>
          <p:cNvPr id="145412" name="3 Slayt Numarası Yer Tutucusu"/>
          <p:cNvSpPr>
            <a:spLocks noGrp="1"/>
          </p:cNvSpPr>
          <p:nvPr>
            <p:ph type="sldNum" sz="quarter" idx="5"/>
          </p:nvPr>
        </p:nvSpPr>
        <p:spPr>
          <a:noFill/>
        </p:spPr>
        <p:txBody>
          <a:bodyPr/>
          <a:lstStyle/>
          <a:p>
            <a:fld id="{95CF4559-ED17-4A82-A7B5-58359387BF5D}" type="slidenum">
              <a:rPr lang="en-US" altLang="tr-TR" smtClean="0">
                <a:latin typeface="Arial" charset="0"/>
                <a:cs typeface="Arial" charset="0"/>
              </a:rPr>
              <a:pPr/>
              <a:t>17</a:t>
            </a:fld>
            <a:endParaRPr lang="en-US" altLang="tr-TR"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5411" name="2 Not Yer Tutucusu"/>
          <p:cNvSpPr>
            <a:spLocks noGrp="1"/>
          </p:cNvSpPr>
          <p:nvPr>
            <p:ph type="body" idx="1"/>
          </p:nvPr>
        </p:nvSpPr>
        <p:spPr>
          <a:noFill/>
          <a:ln/>
        </p:spPr>
        <p:txBody>
          <a:bodyPr/>
          <a:lstStyle/>
          <a:p>
            <a:endParaRPr lang="tr-TR" altLang="tr-TR" smtClean="0">
              <a:latin typeface="Arial" charset="0"/>
            </a:endParaRPr>
          </a:p>
        </p:txBody>
      </p:sp>
      <p:sp>
        <p:nvSpPr>
          <p:cNvPr id="145412" name="3 Slayt Numarası Yer Tutucusu"/>
          <p:cNvSpPr>
            <a:spLocks noGrp="1"/>
          </p:cNvSpPr>
          <p:nvPr>
            <p:ph type="sldNum" sz="quarter" idx="5"/>
          </p:nvPr>
        </p:nvSpPr>
        <p:spPr>
          <a:noFill/>
        </p:spPr>
        <p:txBody>
          <a:bodyPr/>
          <a:lstStyle/>
          <a:p>
            <a:fld id="{95CF4559-ED17-4A82-A7B5-58359387BF5D}" type="slidenum">
              <a:rPr lang="en-US" altLang="tr-TR" smtClean="0">
                <a:latin typeface="Arial" charset="0"/>
                <a:cs typeface="Arial" charset="0"/>
              </a:rPr>
              <a:pPr/>
              <a:t>18</a:t>
            </a:fld>
            <a:endParaRPr lang="en-US" altLang="tr-TR"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6435" name="2 Not Yer Tutucusu"/>
          <p:cNvSpPr>
            <a:spLocks noGrp="1"/>
          </p:cNvSpPr>
          <p:nvPr>
            <p:ph type="body" idx="1"/>
          </p:nvPr>
        </p:nvSpPr>
        <p:spPr>
          <a:noFill/>
          <a:ln/>
        </p:spPr>
        <p:txBody>
          <a:bodyPr/>
          <a:lstStyle/>
          <a:p>
            <a:endParaRPr lang="tr-TR" altLang="tr-TR" smtClean="0">
              <a:latin typeface="Arial" charset="0"/>
            </a:endParaRPr>
          </a:p>
        </p:txBody>
      </p:sp>
      <p:sp>
        <p:nvSpPr>
          <p:cNvPr id="146436" name="3 Slayt Numarası Yer Tutucusu"/>
          <p:cNvSpPr>
            <a:spLocks noGrp="1"/>
          </p:cNvSpPr>
          <p:nvPr>
            <p:ph type="sldNum" sz="quarter" idx="5"/>
          </p:nvPr>
        </p:nvSpPr>
        <p:spPr>
          <a:noFill/>
        </p:spPr>
        <p:txBody>
          <a:bodyPr/>
          <a:lstStyle/>
          <a:p>
            <a:fld id="{BA44EF5F-531F-4B42-AF29-BDD1F9F7F2F4}" type="slidenum">
              <a:rPr lang="en-US" altLang="tr-TR" smtClean="0">
                <a:latin typeface="Arial" charset="0"/>
                <a:cs typeface="Arial" charset="0"/>
              </a:rPr>
              <a:pPr/>
              <a:t>19</a:t>
            </a:fld>
            <a:endParaRPr lang="en-US" altLang="tr-TR"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7459" name="2 Not Yer Tutucusu"/>
          <p:cNvSpPr>
            <a:spLocks noGrp="1"/>
          </p:cNvSpPr>
          <p:nvPr>
            <p:ph type="body" idx="1"/>
          </p:nvPr>
        </p:nvSpPr>
        <p:spPr>
          <a:noFill/>
          <a:ln/>
        </p:spPr>
        <p:txBody>
          <a:bodyPr/>
          <a:lstStyle/>
          <a:p>
            <a:endParaRPr lang="tr-TR" altLang="tr-TR" smtClean="0">
              <a:latin typeface="Arial" charset="0"/>
            </a:endParaRPr>
          </a:p>
        </p:txBody>
      </p:sp>
      <p:sp>
        <p:nvSpPr>
          <p:cNvPr id="147460" name="3 Slayt Numarası Yer Tutucusu"/>
          <p:cNvSpPr>
            <a:spLocks noGrp="1"/>
          </p:cNvSpPr>
          <p:nvPr>
            <p:ph type="sldNum" sz="quarter" idx="5"/>
          </p:nvPr>
        </p:nvSpPr>
        <p:spPr>
          <a:noFill/>
        </p:spPr>
        <p:txBody>
          <a:bodyPr/>
          <a:lstStyle/>
          <a:p>
            <a:fld id="{D95ECB36-EDC9-49EA-A494-F5261E2A9AA5}" type="slidenum">
              <a:rPr lang="en-US" altLang="tr-TR" smtClean="0">
                <a:latin typeface="Arial" charset="0"/>
                <a:cs typeface="Arial" charset="0"/>
              </a:rPr>
              <a:pPr/>
              <a:t>20</a:t>
            </a:fld>
            <a:endParaRPr lang="en-US" altLang="tr-TR"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8483" name="2 Not Yer Tutucusu"/>
          <p:cNvSpPr>
            <a:spLocks noGrp="1"/>
          </p:cNvSpPr>
          <p:nvPr>
            <p:ph type="body" idx="1"/>
          </p:nvPr>
        </p:nvSpPr>
        <p:spPr>
          <a:noFill/>
          <a:ln/>
        </p:spPr>
        <p:txBody>
          <a:bodyPr/>
          <a:lstStyle/>
          <a:p>
            <a:endParaRPr lang="tr-TR" altLang="tr-TR" smtClean="0">
              <a:latin typeface="Arial" charset="0"/>
            </a:endParaRPr>
          </a:p>
        </p:txBody>
      </p:sp>
      <p:sp>
        <p:nvSpPr>
          <p:cNvPr id="148484" name="3 Slayt Numarası Yer Tutucusu"/>
          <p:cNvSpPr>
            <a:spLocks noGrp="1"/>
          </p:cNvSpPr>
          <p:nvPr>
            <p:ph type="sldNum" sz="quarter" idx="5"/>
          </p:nvPr>
        </p:nvSpPr>
        <p:spPr>
          <a:noFill/>
        </p:spPr>
        <p:txBody>
          <a:bodyPr/>
          <a:lstStyle/>
          <a:p>
            <a:fld id="{AE0C64CD-4EE0-4665-AAFF-14813702DC61}" type="slidenum">
              <a:rPr lang="en-US" altLang="tr-TR" smtClean="0">
                <a:latin typeface="Arial" charset="0"/>
                <a:cs typeface="Arial" charset="0"/>
              </a:rPr>
              <a:pPr/>
              <a:t>21</a:t>
            </a:fld>
            <a:endParaRPr lang="en-US" altLang="tr-TR" smtClean="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84323"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84324" name="3 Slayt Numarası Yer Tutucusu"/>
          <p:cNvSpPr>
            <a:spLocks noGrp="1"/>
          </p:cNvSpPr>
          <p:nvPr>
            <p:ph type="sldNum" sz="quarter" idx="5"/>
          </p:nvPr>
        </p:nvSpPr>
        <p:spPr>
          <a:noFill/>
        </p:spPr>
        <p:txBody>
          <a:bodyPr/>
          <a:lstStyle/>
          <a:p>
            <a:fld id="{3571849D-6323-4D22-BDE5-817D7779BCD1}" type="slidenum">
              <a:rPr lang="tr-TR" altLang="tr-TR" smtClean="0">
                <a:latin typeface="Arial" charset="0"/>
                <a:cs typeface="Arial" charset="0"/>
              </a:rPr>
              <a:pPr/>
              <a:t>22</a:t>
            </a:fld>
            <a:endParaRPr lang="tr-TR" altLang="tr-TR"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85347"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85348" name="3 Slayt Numarası Yer Tutucusu"/>
          <p:cNvSpPr>
            <a:spLocks noGrp="1"/>
          </p:cNvSpPr>
          <p:nvPr>
            <p:ph type="sldNum" sz="quarter" idx="5"/>
          </p:nvPr>
        </p:nvSpPr>
        <p:spPr>
          <a:noFill/>
        </p:spPr>
        <p:txBody>
          <a:bodyPr/>
          <a:lstStyle/>
          <a:p>
            <a:fld id="{F64DEA15-7861-460E-A795-A4E17DA85BBB}" type="slidenum">
              <a:rPr lang="tr-TR" altLang="tr-TR" smtClean="0">
                <a:latin typeface="Arial" charset="0"/>
                <a:cs typeface="Arial" charset="0"/>
              </a:rPr>
              <a:pPr/>
              <a:t>23</a:t>
            </a:fld>
            <a:endParaRPr lang="tr-TR" altLang="tr-TR" smtClean="0">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86371"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86372" name="3 Slayt Numarası Yer Tutucusu"/>
          <p:cNvSpPr>
            <a:spLocks noGrp="1"/>
          </p:cNvSpPr>
          <p:nvPr>
            <p:ph type="sldNum" sz="quarter" idx="5"/>
          </p:nvPr>
        </p:nvSpPr>
        <p:spPr>
          <a:noFill/>
        </p:spPr>
        <p:txBody>
          <a:bodyPr/>
          <a:lstStyle/>
          <a:p>
            <a:fld id="{592BF8C9-FDC8-495D-A087-0B93DE6D5DFA}" type="slidenum">
              <a:rPr lang="tr-TR" altLang="tr-TR" smtClean="0">
                <a:latin typeface="Arial" charset="0"/>
                <a:cs typeface="Arial" charset="0"/>
              </a:rPr>
              <a:pPr/>
              <a:t>24</a:t>
            </a:fld>
            <a:endParaRPr lang="tr-TR" altLang="tr-TR"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2099"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32100" name="3 Slayt Numarası Yer Tutucusu"/>
          <p:cNvSpPr>
            <a:spLocks noGrp="1"/>
          </p:cNvSpPr>
          <p:nvPr>
            <p:ph type="sldNum" sz="quarter" idx="5"/>
          </p:nvPr>
        </p:nvSpPr>
        <p:spPr>
          <a:noFill/>
        </p:spPr>
        <p:txBody>
          <a:bodyPr/>
          <a:lstStyle/>
          <a:p>
            <a:pPr defTabSz="945948"/>
            <a:fld id="{D566FF2C-09C9-4F12-8EB0-60EF33AC8AEC}" type="slidenum">
              <a:rPr lang="tr-TR" altLang="tr-TR" smtClean="0">
                <a:latin typeface="Times New Roman" pitchFamily="18" charset="0"/>
                <a:cs typeface="Arial" charset="0"/>
              </a:rPr>
              <a:pPr defTabSz="945948"/>
              <a:t>2</a:t>
            </a:fld>
            <a:endParaRPr lang="tr-TR" altLang="tr-TR" smtClean="0">
              <a:latin typeface="Times New Roman" pitchFamily="18"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88419"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88420" name="3 Slayt Numarası Yer Tutucusu"/>
          <p:cNvSpPr>
            <a:spLocks noGrp="1"/>
          </p:cNvSpPr>
          <p:nvPr>
            <p:ph type="sldNum" sz="quarter" idx="5"/>
          </p:nvPr>
        </p:nvSpPr>
        <p:spPr>
          <a:noFill/>
        </p:spPr>
        <p:txBody>
          <a:bodyPr/>
          <a:lstStyle/>
          <a:p>
            <a:fld id="{5F06A86A-2D57-4DAF-B4E2-E0E879ACE32F}" type="slidenum">
              <a:rPr lang="tr-TR" altLang="tr-TR" smtClean="0">
                <a:latin typeface="Arial" charset="0"/>
                <a:cs typeface="Arial" charset="0"/>
              </a:rPr>
              <a:pPr/>
              <a:t>25</a:t>
            </a:fld>
            <a:endParaRPr lang="tr-TR" altLang="tr-TR"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89443"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89444" name="3 Slayt Numarası Yer Tutucusu"/>
          <p:cNvSpPr>
            <a:spLocks noGrp="1"/>
          </p:cNvSpPr>
          <p:nvPr>
            <p:ph type="sldNum" sz="quarter" idx="5"/>
          </p:nvPr>
        </p:nvSpPr>
        <p:spPr>
          <a:noFill/>
        </p:spPr>
        <p:txBody>
          <a:bodyPr/>
          <a:lstStyle/>
          <a:p>
            <a:fld id="{1C7F38BF-D1B1-4FAD-83BA-118A84725BB8}" type="slidenum">
              <a:rPr lang="tr-TR" altLang="tr-TR" smtClean="0">
                <a:latin typeface="Arial" charset="0"/>
                <a:cs typeface="Arial" charset="0"/>
              </a:rPr>
              <a:pPr/>
              <a:t>26</a:t>
            </a:fld>
            <a:endParaRPr lang="tr-TR" altLang="tr-TR" smtClean="0">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9507" name="2 Not Yer Tutucusu"/>
          <p:cNvSpPr>
            <a:spLocks noGrp="1"/>
          </p:cNvSpPr>
          <p:nvPr>
            <p:ph type="body" idx="1"/>
          </p:nvPr>
        </p:nvSpPr>
        <p:spPr>
          <a:noFill/>
          <a:ln/>
        </p:spPr>
        <p:txBody>
          <a:bodyPr/>
          <a:lstStyle/>
          <a:p>
            <a:endParaRPr lang="tr-TR" altLang="tr-TR" smtClean="0">
              <a:latin typeface="Arial" charset="0"/>
            </a:endParaRPr>
          </a:p>
        </p:txBody>
      </p:sp>
      <p:sp>
        <p:nvSpPr>
          <p:cNvPr id="149508" name="3 Slayt Numarası Yer Tutucusu"/>
          <p:cNvSpPr>
            <a:spLocks noGrp="1"/>
          </p:cNvSpPr>
          <p:nvPr>
            <p:ph type="sldNum" sz="quarter" idx="5"/>
          </p:nvPr>
        </p:nvSpPr>
        <p:spPr>
          <a:noFill/>
        </p:spPr>
        <p:txBody>
          <a:bodyPr/>
          <a:lstStyle/>
          <a:p>
            <a:fld id="{59711F64-441B-4F17-ADBC-FDB0D6C3A3F0}" type="slidenum">
              <a:rPr lang="en-US" altLang="tr-TR" smtClean="0">
                <a:latin typeface="Arial" charset="0"/>
                <a:cs typeface="Arial" charset="0"/>
              </a:rPr>
              <a:pPr/>
              <a:t>27</a:t>
            </a:fld>
            <a:endParaRPr lang="en-US" altLang="tr-TR" smtClean="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1555" name="2 Not Yer Tutucusu"/>
          <p:cNvSpPr>
            <a:spLocks noGrp="1"/>
          </p:cNvSpPr>
          <p:nvPr>
            <p:ph type="body" idx="1"/>
          </p:nvPr>
        </p:nvSpPr>
        <p:spPr>
          <a:noFill/>
          <a:ln/>
        </p:spPr>
        <p:txBody>
          <a:bodyPr/>
          <a:lstStyle/>
          <a:p>
            <a:endParaRPr lang="tr-TR" altLang="tr-TR" smtClean="0">
              <a:latin typeface="Arial" charset="0"/>
            </a:endParaRPr>
          </a:p>
        </p:txBody>
      </p:sp>
      <p:sp>
        <p:nvSpPr>
          <p:cNvPr id="151556" name="3 Slayt Numarası Yer Tutucusu"/>
          <p:cNvSpPr>
            <a:spLocks noGrp="1"/>
          </p:cNvSpPr>
          <p:nvPr>
            <p:ph type="sldNum" sz="quarter" idx="5"/>
          </p:nvPr>
        </p:nvSpPr>
        <p:spPr>
          <a:noFill/>
        </p:spPr>
        <p:txBody>
          <a:bodyPr/>
          <a:lstStyle/>
          <a:p>
            <a:fld id="{8C5B220C-8337-462F-8953-618162B89301}" type="slidenum">
              <a:rPr lang="en-US" altLang="tr-TR" smtClean="0">
                <a:latin typeface="Arial" charset="0"/>
                <a:cs typeface="Arial" charset="0"/>
              </a:rPr>
              <a:pPr/>
              <a:t>28</a:t>
            </a:fld>
            <a:endParaRPr lang="en-US" altLang="tr-TR" smtClean="0">
              <a:latin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2579"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52580" name="3 Slayt Numarası Yer Tutucusu"/>
          <p:cNvSpPr>
            <a:spLocks noGrp="1"/>
          </p:cNvSpPr>
          <p:nvPr>
            <p:ph type="sldNum" sz="quarter" idx="5"/>
          </p:nvPr>
        </p:nvSpPr>
        <p:spPr>
          <a:noFill/>
        </p:spPr>
        <p:txBody>
          <a:bodyPr/>
          <a:lstStyle/>
          <a:p>
            <a:fld id="{3898B734-46D9-41F9-8C35-C5018921BA02}" type="slidenum">
              <a:rPr lang="tr-TR" altLang="tr-TR" smtClean="0">
                <a:latin typeface="Arial" charset="0"/>
                <a:cs typeface="Arial" charset="0"/>
              </a:rPr>
              <a:pPr/>
              <a:t>29</a:t>
            </a:fld>
            <a:endParaRPr lang="tr-TR" altLang="tr-TR" smtClean="0">
              <a:latin typeface="Arial"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2579"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52580" name="3 Slayt Numarası Yer Tutucusu"/>
          <p:cNvSpPr>
            <a:spLocks noGrp="1"/>
          </p:cNvSpPr>
          <p:nvPr>
            <p:ph type="sldNum" sz="quarter" idx="5"/>
          </p:nvPr>
        </p:nvSpPr>
        <p:spPr>
          <a:noFill/>
        </p:spPr>
        <p:txBody>
          <a:bodyPr/>
          <a:lstStyle/>
          <a:p>
            <a:fld id="{3898B734-46D9-41F9-8C35-C5018921BA02}" type="slidenum">
              <a:rPr lang="tr-TR" altLang="tr-TR" smtClean="0">
                <a:latin typeface="Arial" charset="0"/>
                <a:cs typeface="Arial" charset="0"/>
              </a:rPr>
              <a:pPr/>
              <a:t>30</a:t>
            </a:fld>
            <a:endParaRPr lang="tr-TR" altLang="tr-TR" smtClean="0">
              <a:latin typeface="Arial"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2579"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52580" name="3 Slayt Numarası Yer Tutucusu"/>
          <p:cNvSpPr>
            <a:spLocks noGrp="1"/>
          </p:cNvSpPr>
          <p:nvPr>
            <p:ph type="sldNum" sz="quarter" idx="5"/>
          </p:nvPr>
        </p:nvSpPr>
        <p:spPr>
          <a:noFill/>
        </p:spPr>
        <p:txBody>
          <a:bodyPr/>
          <a:lstStyle/>
          <a:p>
            <a:fld id="{3898B734-46D9-41F9-8C35-C5018921BA02}" type="slidenum">
              <a:rPr lang="tr-TR" altLang="tr-TR" smtClean="0">
                <a:latin typeface="Arial" charset="0"/>
                <a:cs typeface="Arial" charset="0"/>
              </a:rPr>
              <a:pPr/>
              <a:t>31</a:t>
            </a:fld>
            <a:endParaRPr lang="tr-TR" altLang="tr-TR" smtClean="0">
              <a:latin typeface="Arial"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4627"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54628" name="3 Slayt Numarası Yer Tutucusu"/>
          <p:cNvSpPr>
            <a:spLocks noGrp="1"/>
          </p:cNvSpPr>
          <p:nvPr>
            <p:ph type="sldNum" sz="quarter" idx="5"/>
          </p:nvPr>
        </p:nvSpPr>
        <p:spPr>
          <a:noFill/>
        </p:spPr>
        <p:txBody>
          <a:bodyPr/>
          <a:lstStyle/>
          <a:p>
            <a:fld id="{B34E98D0-6EB8-4740-AE2F-2B9909381D17}" type="slidenum">
              <a:rPr lang="tr-TR" altLang="tr-TR" smtClean="0">
                <a:latin typeface="Arial" charset="0"/>
                <a:cs typeface="Arial" charset="0"/>
              </a:rPr>
              <a:pPr/>
              <a:t>32</a:t>
            </a:fld>
            <a:endParaRPr lang="tr-TR" altLang="tr-TR" smtClean="0">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5651"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55652" name="3 Slayt Numarası Yer Tutucusu"/>
          <p:cNvSpPr>
            <a:spLocks noGrp="1"/>
          </p:cNvSpPr>
          <p:nvPr>
            <p:ph type="sldNum" sz="quarter" idx="5"/>
          </p:nvPr>
        </p:nvSpPr>
        <p:spPr>
          <a:noFill/>
        </p:spPr>
        <p:txBody>
          <a:bodyPr/>
          <a:lstStyle/>
          <a:p>
            <a:fld id="{80872275-4E49-43AD-93EF-13E363DD106F}" type="slidenum">
              <a:rPr lang="tr-TR" altLang="tr-TR" smtClean="0">
                <a:latin typeface="Arial" charset="0"/>
                <a:cs typeface="Arial" charset="0"/>
              </a:rPr>
              <a:pPr/>
              <a:t>33</a:t>
            </a:fld>
            <a:endParaRPr lang="tr-TR" altLang="tr-TR" smtClean="0">
              <a:latin typeface="Arial"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6675"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56676" name="3 Slayt Numarası Yer Tutucusu"/>
          <p:cNvSpPr>
            <a:spLocks noGrp="1"/>
          </p:cNvSpPr>
          <p:nvPr>
            <p:ph type="sldNum" sz="quarter" idx="5"/>
          </p:nvPr>
        </p:nvSpPr>
        <p:spPr>
          <a:noFill/>
        </p:spPr>
        <p:txBody>
          <a:bodyPr/>
          <a:lstStyle/>
          <a:p>
            <a:fld id="{6677A8A6-704A-47F1-B244-87AC68B8612C}" type="slidenum">
              <a:rPr lang="tr-TR" altLang="tr-TR" smtClean="0">
                <a:latin typeface="Arial" charset="0"/>
                <a:cs typeface="Arial" charset="0"/>
              </a:rPr>
              <a:pPr/>
              <a:t>34</a:t>
            </a:fld>
            <a:endParaRPr lang="tr-TR" altLang="tr-TR"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3123" name="2 Not Yer Tutucusu"/>
          <p:cNvSpPr>
            <a:spLocks noGrp="1"/>
          </p:cNvSpPr>
          <p:nvPr>
            <p:ph type="body" idx="1"/>
          </p:nvPr>
        </p:nvSpPr>
        <p:spPr>
          <a:noFill/>
          <a:ln/>
        </p:spPr>
        <p:txBody>
          <a:bodyPr/>
          <a:lstStyle/>
          <a:p>
            <a:endParaRPr lang="tr-TR" altLang="tr-TR" smtClean="0">
              <a:latin typeface="Arial" charset="0"/>
            </a:endParaRPr>
          </a:p>
        </p:txBody>
      </p:sp>
      <p:sp>
        <p:nvSpPr>
          <p:cNvPr id="133124" name="3 Slayt Numarası Yer Tutucusu"/>
          <p:cNvSpPr>
            <a:spLocks noGrp="1"/>
          </p:cNvSpPr>
          <p:nvPr>
            <p:ph type="sldNum" sz="quarter" idx="5"/>
          </p:nvPr>
        </p:nvSpPr>
        <p:spPr>
          <a:noFill/>
        </p:spPr>
        <p:txBody>
          <a:bodyPr/>
          <a:lstStyle/>
          <a:p>
            <a:fld id="{BB445B14-D9A5-4AAC-BF82-AAC3C48BF7DF}" type="slidenum">
              <a:rPr lang="en-US" altLang="tr-TR" smtClean="0">
                <a:latin typeface="Arial" charset="0"/>
                <a:cs typeface="Arial" charset="0"/>
              </a:rPr>
              <a:pPr/>
              <a:t>3</a:t>
            </a:fld>
            <a:endParaRPr lang="en-US" altLang="tr-TR" smtClean="0">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7699"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57700" name="3 Slayt Numarası Yer Tutucusu"/>
          <p:cNvSpPr>
            <a:spLocks noGrp="1"/>
          </p:cNvSpPr>
          <p:nvPr>
            <p:ph type="sldNum" sz="quarter" idx="5"/>
          </p:nvPr>
        </p:nvSpPr>
        <p:spPr>
          <a:noFill/>
        </p:spPr>
        <p:txBody>
          <a:bodyPr/>
          <a:lstStyle/>
          <a:p>
            <a:fld id="{7B2CF808-3F10-452A-AA43-CA2033EB48C2}" type="slidenum">
              <a:rPr lang="tr-TR" altLang="tr-TR" smtClean="0">
                <a:latin typeface="Arial" charset="0"/>
                <a:cs typeface="Arial" charset="0"/>
              </a:rPr>
              <a:pPr/>
              <a:t>35</a:t>
            </a:fld>
            <a:endParaRPr lang="tr-TR" altLang="tr-TR" smtClean="0">
              <a:latin typeface="Arial" charset="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3843" name="2 Not Yer Tutucusu"/>
          <p:cNvSpPr>
            <a:spLocks noGrp="1"/>
          </p:cNvSpPr>
          <p:nvPr>
            <p:ph type="body" idx="1"/>
          </p:nvPr>
        </p:nvSpPr>
        <p:spPr>
          <a:noFill/>
          <a:ln/>
        </p:spPr>
        <p:txBody>
          <a:bodyPr/>
          <a:lstStyle/>
          <a:p>
            <a:endParaRPr lang="tr-TR" altLang="tr-TR" smtClean="0">
              <a:latin typeface="Arial" charset="0"/>
            </a:endParaRPr>
          </a:p>
        </p:txBody>
      </p:sp>
      <p:sp>
        <p:nvSpPr>
          <p:cNvPr id="163844" name="3 Slayt Numarası Yer Tutucusu"/>
          <p:cNvSpPr>
            <a:spLocks noGrp="1"/>
          </p:cNvSpPr>
          <p:nvPr>
            <p:ph type="sldNum" sz="quarter" idx="5"/>
          </p:nvPr>
        </p:nvSpPr>
        <p:spPr>
          <a:noFill/>
        </p:spPr>
        <p:txBody>
          <a:bodyPr/>
          <a:lstStyle/>
          <a:p>
            <a:fld id="{8467BEAD-58F5-4DF2-83B5-CDCBF8C33351}" type="slidenum">
              <a:rPr lang="en-US" altLang="tr-TR" smtClean="0">
                <a:latin typeface="Arial" charset="0"/>
                <a:cs typeface="Arial" charset="0"/>
              </a:rPr>
              <a:pPr/>
              <a:t>36</a:t>
            </a:fld>
            <a:endParaRPr lang="en-US" altLang="tr-TR" smtClean="0">
              <a:latin typeface="Arial" charset="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7939" name="2 Not Yer Tutucusu"/>
          <p:cNvSpPr>
            <a:spLocks noGrp="1"/>
          </p:cNvSpPr>
          <p:nvPr>
            <p:ph type="body" idx="1"/>
          </p:nvPr>
        </p:nvSpPr>
        <p:spPr>
          <a:noFill/>
          <a:ln/>
        </p:spPr>
        <p:txBody>
          <a:bodyPr/>
          <a:lstStyle/>
          <a:p>
            <a:endParaRPr lang="tr-TR" altLang="tr-TR" smtClean="0">
              <a:latin typeface="Arial" charset="0"/>
            </a:endParaRPr>
          </a:p>
        </p:txBody>
      </p:sp>
      <p:sp>
        <p:nvSpPr>
          <p:cNvPr id="167940" name="3 Slayt Numarası Yer Tutucusu"/>
          <p:cNvSpPr>
            <a:spLocks noGrp="1"/>
          </p:cNvSpPr>
          <p:nvPr>
            <p:ph type="sldNum" sz="quarter" idx="5"/>
          </p:nvPr>
        </p:nvSpPr>
        <p:spPr>
          <a:noFill/>
        </p:spPr>
        <p:txBody>
          <a:bodyPr/>
          <a:lstStyle/>
          <a:p>
            <a:fld id="{2E8D915B-4482-426E-82DF-BB4A82191F6C}" type="slidenum">
              <a:rPr lang="en-US" altLang="tr-TR" smtClean="0">
                <a:latin typeface="Arial" charset="0"/>
                <a:cs typeface="Arial" charset="0"/>
              </a:rPr>
              <a:pPr/>
              <a:t>37</a:t>
            </a:fld>
            <a:endParaRPr lang="en-US" altLang="tr-TR" smtClean="0">
              <a:latin typeface="Arial" charset="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71011"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71012" name="3 Slayt Numarası Yer Tutucusu"/>
          <p:cNvSpPr>
            <a:spLocks noGrp="1"/>
          </p:cNvSpPr>
          <p:nvPr>
            <p:ph type="sldNum" sz="quarter" idx="5"/>
          </p:nvPr>
        </p:nvSpPr>
        <p:spPr>
          <a:noFill/>
        </p:spPr>
        <p:txBody>
          <a:bodyPr/>
          <a:lstStyle/>
          <a:p>
            <a:fld id="{9993890F-AA19-4778-8D32-4D99EB26D149}" type="slidenum">
              <a:rPr lang="en-US" altLang="tr-TR" smtClean="0">
                <a:latin typeface="Arial" charset="0"/>
                <a:cs typeface="Arial" charset="0"/>
              </a:rPr>
              <a:pPr/>
              <a:t>38</a:t>
            </a:fld>
            <a:endParaRPr lang="en-US" altLang="tr-TR" smtClean="0">
              <a:latin typeface="Arial" charset="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4867"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64868" name="3 Slayt Numarası Yer Tutucusu"/>
          <p:cNvSpPr>
            <a:spLocks noGrp="1"/>
          </p:cNvSpPr>
          <p:nvPr>
            <p:ph type="sldNum" sz="quarter" idx="5"/>
          </p:nvPr>
        </p:nvSpPr>
        <p:spPr>
          <a:noFill/>
        </p:spPr>
        <p:txBody>
          <a:bodyPr/>
          <a:lstStyle/>
          <a:p>
            <a:fld id="{39CA6F20-83D1-4745-ADBF-8CE212F3669A}" type="slidenum">
              <a:rPr lang="tr-TR" altLang="tr-TR" smtClean="0">
                <a:latin typeface="Arial" charset="0"/>
                <a:cs typeface="Arial" charset="0"/>
              </a:rPr>
              <a:pPr/>
              <a:t>39</a:t>
            </a:fld>
            <a:endParaRPr lang="tr-TR" altLang="tr-TR" smtClean="0">
              <a:latin typeface="Arial" charset="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5891" name="2 Not Yer Tutucusu"/>
          <p:cNvSpPr>
            <a:spLocks noGrp="1"/>
          </p:cNvSpPr>
          <p:nvPr>
            <p:ph type="body" idx="1"/>
          </p:nvPr>
        </p:nvSpPr>
        <p:spPr>
          <a:noFill/>
          <a:ln/>
        </p:spPr>
        <p:txBody>
          <a:bodyPr/>
          <a:lstStyle/>
          <a:p>
            <a:endParaRPr lang="tr-TR" altLang="tr-TR" smtClean="0">
              <a:latin typeface="Arial" charset="0"/>
            </a:endParaRPr>
          </a:p>
        </p:txBody>
      </p:sp>
      <p:sp>
        <p:nvSpPr>
          <p:cNvPr id="165892" name="3 Slayt Numarası Yer Tutucusu"/>
          <p:cNvSpPr>
            <a:spLocks noGrp="1"/>
          </p:cNvSpPr>
          <p:nvPr>
            <p:ph type="sldNum" sz="quarter" idx="5"/>
          </p:nvPr>
        </p:nvSpPr>
        <p:spPr>
          <a:noFill/>
        </p:spPr>
        <p:txBody>
          <a:bodyPr/>
          <a:lstStyle/>
          <a:p>
            <a:fld id="{7044206D-08A3-45E2-94A9-8362C5AC2585}" type="slidenum">
              <a:rPr lang="en-US" altLang="tr-TR" smtClean="0">
                <a:latin typeface="Arial" charset="0"/>
                <a:cs typeface="Arial" charset="0"/>
              </a:rPr>
              <a:pPr/>
              <a:t>40</a:t>
            </a:fld>
            <a:endParaRPr lang="en-US" altLang="tr-TR" smtClean="0">
              <a:latin typeface="Arial" charset="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6915" name="2 Not Yer Tutucusu"/>
          <p:cNvSpPr>
            <a:spLocks noGrp="1"/>
          </p:cNvSpPr>
          <p:nvPr>
            <p:ph type="body" idx="1"/>
          </p:nvPr>
        </p:nvSpPr>
        <p:spPr>
          <a:noFill/>
          <a:ln/>
        </p:spPr>
        <p:txBody>
          <a:bodyPr/>
          <a:lstStyle/>
          <a:p>
            <a:endParaRPr lang="tr-TR" altLang="tr-TR" smtClean="0">
              <a:latin typeface="Arial" charset="0"/>
            </a:endParaRPr>
          </a:p>
        </p:txBody>
      </p:sp>
      <p:sp>
        <p:nvSpPr>
          <p:cNvPr id="166916" name="3 Slayt Numarası Yer Tutucusu"/>
          <p:cNvSpPr>
            <a:spLocks noGrp="1"/>
          </p:cNvSpPr>
          <p:nvPr>
            <p:ph type="sldNum" sz="quarter" idx="5"/>
          </p:nvPr>
        </p:nvSpPr>
        <p:spPr>
          <a:noFill/>
        </p:spPr>
        <p:txBody>
          <a:bodyPr/>
          <a:lstStyle/>
          <a:p>
            <a:fld id="{90167DFE-0A3D-4CF0-B2F9-B8E42AE7B272}" type="slidenum">
              <a:rPr lang="en-US" altLang="tr-TR" smtClean="0">
                <a:latin typeface="Arial" charset="0"/>
                <a:cs typeface="Arial" charset="0"/>
              </a:rPr>
              <a:pPr/>
              <a:t>41</a:t>
            </a:fld>
            <a:endParaRPr lang="en-US" altLang="tr-TR" smtClean="0">
              <a:latin typeface="Arial" charset="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7939" name="2 Not Yer Tutucusu"/>
          <p:cNvSpPr>
            <a:spLocks noGrp="1"/>
          </p:cNvSpPr>
          <p:nvPr>
            <p:ph type="body" idx="1"/>
          </p:nvPr>
        </p:nvSpPr>
        <p:spPr>
          <a:noFill/>
          <a:ln/>
        </p:spPr>
        <p:txBody>
          <a:bodyPr/>
          <a:lstStyle/>
          <a:p>
            <a:endParaRPr lang="tr-TR" altLang="tr-TR" smtClean="0">
              <a:latin typeface="Arial" charset="0"/>
            </a:endParaRPr>
          </a:p>
        </p:txBody>
      </p:sp>
      <p:sp>
        <p:nvSpPr>
          <p:cNvPr id="167940" name="3 Slayt Numarası Yer Tutucusu"/>
          <p:cNvSpPr>
            <a:spLocks noGrp="1"/>
          </p:cNvSpPr>
          <p:nvPr>
            <p:ph type="sldNum" sz="quarter" idx="5"/>
          </p:nvPr>
        </p:nvSpPr>
        <p:spPr>
          <a:noFill/>
        </p:spPr>
        <p:txBody>
          <a:bodyPr/>
          <a:lstStyle/>
          <a:p>
            <a:fld id="{D638B9AA-4359-480A-8260-BFC298CAC4A7}" type="slidenum">
              <a:rPr lang="en-US" altLang="tr-TR" smtClean="0">
                <a:latin typeface="Arial" charset="0"/>
                <a:cs typeface="Arial" charset="0"/>
              </a:rPr>
              <a:pPr/>
              <a:t>42</a:t>
            </a:fld>
            <a:endParaRPr lang="en-US" altLang="tr-TR" smtClean="0">
              <a:latin typeface="Arial" charset="0"/>
              <a:cs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8963" name="2 Not Yer Tutucusu"/>
          <p:cNvSpPr>
            <a:spLocks noGrp="1"/>
          </p:cNvSpPr>
          <p:nvPr>
            <p:ph type="body" idx="1"/>
          </p:nvPr>
        </p:nvSpPr>
        <p:spPr>
          <a:noFill/>
          <a:ln/>
        </p:spPr>
        <p:txBody>
          <a:bodyPr/>
          <a:lstStyle/>
          <a:p>
            <a:endParaRPr lang="tr-TR" altLang="tr-TR" smtClean="0">
              <a:latin typeface="Arial" charset="0"/>
            </a:endParaRPr>
          </a:p>
        </p:txBody>
      </p:sp>
      <p:sp>
        <p:nvSpPr>
          <p:cNvPr id="168964" name="3 Slayt Numarası Yer Tutucusu"/>
          <p:cNvSpPr>
            <a:spLocks noGrp="1"/>
          </p:cNvSpPr>
          <p:nvPr>
            <p:ph type="sldNum" sz="quarter" idx="5"/>
          </p:nvPr>
        </p:nvSpPr>
        <p:spPr>
          <a:noFill/>
        </p:spPr>
        <p:txBody>
          <a:bodyPr/>
          <a:lstStyle/>
          <a:p>
            <a:fld id="{1F1117E2-82F9-43B2-AA79-A6939F4B30C6}" type="slidenum">
              <a:rPr lang="en-US" altLang="tr-TR" smtClean="0">
                <a:latin typeface="Arial" charset="0"/>
                <a:cs typeface="Arial" charset="0"/>
              </a:rPr>
              <a:pPr/>
              <a:t>43</a:t>
            </a:fld>
            <a:endParaRPr lang="en-US" altLang="tr-TR" smtClean="0">
              <a:latin typeface="Arial" charset="0"/>
              <a:cs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9987" name="2 Not Yer Tutucusu"/>
          <p:cNvSpPr>
            <a:spLocks noGrp="1"/>
          </p:cNvSpPr>
          <p:nvPr>
            <p:ph type="body" idx="1"/>
          </p:nvPr>
        </p:nvSpPr>
        <p:spPr>
          <a:noFill/>
          <a:ln/>
        </p:spPr>
        <p:txBody>
          <a:bodyPr/>
          <a:lstStyle/>
          <a:p>
            <a:endParaRPr lang="tr-TR" altLang="tr-TR" smtClean="0">
              <a:latin typeface="Arial" charset="0"/>
            </a:endParaRPr>
          </a:p>
        </p:txBody>
      </p:sp>
      <p:sp>
        <p:nvSpPr>
          <p:cNvPr id="169988" name="3 Slayt Numarası Yer Tutucusu"/>
          <p:cNvSpPr>
            <a:spLocks noGrp="1"/>
          </p:cNvSpPr>
          <p:nvPr>
            <p:ph type="sldNum" sz="quarter" idx="5"/>
          </p:nvPr>
        </p:nvSpPr>
        <p:spPr>
          <a:noFill/>
        </p:spPr>
        <p:txBody>
          <a:bodyPr/>
          <a:lstStyle/>
          <a:p>
            <a:fld id="{D118D9DE-9204-4438-B53E-CC59595CFAA5}" type="slidenum">
              <a:rPr lang="en-US" altLang="tr-TR" smtClean="0">
                <a:latin typeface="Arial" charset="0"/>
                <a:cs typeface="Arial" charset="0"/>
              </a:rPr>
              <a:pPr/>
              <a:t>44</a:t>
            </a:fld>
            <a:endParaRPr lang="en-US" altLang="tr-TR"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3123" name="2 Not Yer Tutucusu"/>
          <p:cNvSpPr>
            <a:spLocks noGrp="1"/>
          </p:cNvSpPr>
          <p:nvPr>
            <p:ph type="body" idx="1"/>
          </p:nvPr>
        </p:nvSpPr>
        <p:spPr>
          <a:noFill/>
          <a:ln/>
        </p:spPr>
        <p:txBody>
          <a:bodyPr/>
          <a:lstStyle/>
          <a:p>
            <a:endParaRPr lang="tr-TR" altLang="tr-TR" smtClean="0">
              <a:latin typeface="Arial" charset="0"/>
            </a:endParaRPr>
          </a:p>
        </p:txBody>
      </p:sp>
      <p:sp>
        <p:nvSpPr>
          <p:cNvPr id="133124" name="3 Slayt Numarası Yer Tutucusu"/>
          <p:cNvSpPr>
            <a:spLocks noGrp="1"/>
          </p:cNvSpPr>
          <p:nvPr>
            <p:ph type="sldNum" sz="quarter" idx="5"/>
          </p:nvPr>
        </p:nvSpPr>
        <p:spPr>
          <a:noFill/>
        </p:spPr>
        <p:txBody>
          <a:bodyPr/>
          <a:lstStyle/>
          <a:p>
            <a:fld id="{BB445B14-D9A5-4AAC-BF82-AAC3C48BF7DF}" type="slidenum">
              <a:rPr lang="en-US" altLang="tr-TR" smtClean="0">
                <a:latin typeface="Arial" charset="0"/>
                <a:cs typeface="Arial" charset="0"/>
              </a:rPr>
              <a:pPr/>
              <a:t>4</a:t>
            </a:fld>
            <a:endParaRPr lang="en-US" altLang="tr-TR" smtClean="0">
              <a:latin typeface="Arial" charset="0"/>
              <a:cs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71011"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71012" name="3 Slayt Numarası Yer Tutucusu"/>
          <p:cNvSpPr>
            <a:spLocks noGrp="1"/>
          </p:cNvSpPr>
          <p:nvPr>
            <p:ph type="sldNum" sz="quarter" idx="5"/>
          </p:nvPr>
        </p:nvSpPr>
        <p:spPr>
          <a:noFill/>
        </p:spPr>
        <p:txBody>
          <a:bodyPr/>
          <a:lstStyle/>
          <a:p>
            <a:pPr defTabSz="945948"/>
            <a:fld id="{1D1D9B8A-13C6-48E7-ACDF-99207E7CB0C6}" type="slidenum">
              <a:rPr lang="tr-TR" altLang="tr-TR" smtClean="0">
                <a:latin typeface="Times New Roman" pitchFamily="18" charset="0"/>
                <a:cs typeface="Arial" charset="0"/>
              </a:rPr>
              <a:pPr defTabSz="945948"/>
              <a:t>45</a:t>
            </a:fld>
            <a:endParaRPr lang="tr-TR" altLang="tr-TR" smtClean="0">
              <a:latin typeface="Times New Roman" pitchFamily="18" charset="0"/>
              <a:cs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72035"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72036" name="3 Slayt Numarası Yer Tutucusu"/>
          <p:cNvSpPr>
            <a:spLocks noGrp="1"/>
          </p:cNvSpPr>
          <p:nvPr>
            <p:ph type="sldNum" sz="quarter" idx="5"/>
          </p:nvPr>
        </p:nvSpPr>
        <p:spPr>
          <a:noFill/>
        </p:spPr>
        <p:txBody>
          <a:bodyPr/>
          <a:lstStyle/>
          <a:p>
            <a:pPr defTabSz="945948"/>
            <a:fld id="{F6FBE0C6-9B03-4A0A-9417-EE73BE75DBCC}" type="slidenum">
              <a:rPr lang="tr-TR" altLang="tr-TR" smtClean="0">
                <a:latin typeface="Times New Roman" pitchFamily="18" charset="0"/>
                <a:cs typeface="Arial" charset="0"/>
              </a:rPr>
              <a:pPr defTabSz="945948"/>
              <a:t>46</a:t>
            </a:fld>
            <a:endParaRPr lang="tr-TR" altLang="tr-TR" smtClean="0">
              <a:latin typeface="Times New Roman" pitchFamily="18" charset="0"/>
              <a:cs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73059"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73060" name="3 Slayt Numarası Yer Tutucusu"/>
          <p:cNvSpPr>
            <a:spLocks noGrp="1"/>
          </p:cNvSpPr>
          <p:nvPr>
            <p:ph type="sldNum" sz="quarter" idx="5"/>
          </p:nvPr>
        </p:nvSpPr>
        <p:spPr>
          <a:noFill/>
        </p:spPr>
        <p:txBody>
          <a:bodyPr/>
          <a:lstStyle/>
          <a:p>
            <a:pPr defTabSz="945948"/>
            <a:fld id="{0AECE227-9484-452D-B7F4-58AE2A73FF6B}" type="slidenum">
              <a:rPr lang="tr-TR" altLang="tr-TR" smtClean="0">
                <a:latin typeface="Times New Roman" pitchFamily="18" charset="0"/>
                <a:cs typeface="Arial" charset="0"/>
              </a:rPr>
              <a:pPr defTabSz="945948"/>
              <a:t>47</a:t>
            </a:fld>
            <a:endParaRPr lang="tr-TR" altLang="tr-TR" smtClean="0">
              <a:latin typeface="Times New Roman" pitchFamily="18" charset="0"/>
              <a:cs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0467" name="2 Not Yer Tutucusu"/>
          <p:cNvSpPr>
            <a:spLocks noGrp="1"/>
          </p:cNvSpPr>
          <p:nvPr>
            <p:ph type="body" idx="1"/>
          </p:nvPr>
        </p:nvSpPr>
        <p:spPr>
          <a:noFill/>
          <a:ln/>
        </p:spPr>
        <p:txBody>
          <a:bodyPr/>
          <a:lstStyle/>
          <a:p>
            <a:endParaRPr lang="tr-TR" altLang="tr-TR" smtClean="0">
              <a:latin typeface="Arial" charset="0"/>
            </a:endParaRPr>
          </a:p>
        </p:txBody>
      </p:sp>
      <p:sp>
        <p:nvSpPr>
          <p:cNvPr id="190468" name="3 Slayt Numarası Yer Tutucusu"/>
          <p:cNvSpPr>
            <a:spLocks noGrp="1"/>
          </p:cNvSpPr>
          <p:nvPr>
            <p:ph type="sldNum" sz="quarter" idx="5"/>
          </p:nvPr>
        </p:nvSpPr>
        <p:spPr>
          <a:noFill/>
        </p:spPr>
        <p:txBody>
          <a:bodyPr/>
          <a:lstStyle/>
          <a:p>
            <a:fld id="{956F6DAA-85BA-46E4-8F8E-C12D562EAB6D}" type="slidenum">
              <a:rPr lang="en-US" altLang="tr-TR" smtClean="0">
                <a:latin typeface="Arial" charset="0"/>
                <a:cs typeface="Arial" charset="0"/>
              </a:rPr>
              <a:pPr/>
              <a:t>48</a:t>
            </a:fld>
            <a:endParaRPr lang="en-US" altLang="tr-TR" smtClean="0">
              <a:latin typeface="Arial" charset="0"/>
              <a:cs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1491"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91492" name="3 Slayt Numarası Yer Tutucusu"/>
          <p:cNvSpPr txBox="1">
            <a:spLocks noGrp="1"/>
          </p:cNvSpPr>
          <p:nvPr/>
        </p:nvSpPr>
        <p:spPr bwMode="auto">
          <a:xfrm>
            <a:off x="4020506" y="9720755"/>
            <a:ext cx="3077137" cy="512222"/>
          </a:xfrm>
          <a:prstGeom prst="rect">
            <a:avLst/>
          </a:prstGeom>
          <a:noFill/>
          <a:ln w="9525">
            <a:noFill/>
            <a:miter lim="800000"/>
            <a:headEnd/>
            <a:tailEnd/>
          </a:ln>
        </p:spPr>
        <p:txBody>
          <a:bodyPr lIns="94745" tIns="47372" rIns="94745" bIns="47372" anchor="b"/>
          <a:lstStyle/>
          <a:p>
            <a:pPr algn="r" defTabSz="985431"/>
            <a:fld id="{C9144B82-D2E3-43A2-8FE4-6D854F719EFE}" type="slidenum">
              <a:rPr lang="tr-TR" altLang="tr-TR" sz="1200">
                <a:latin typeface="Times New Roman" pitchFamily="18" charset="0"/>
              </a:rPr>
              <a:pPr algn="r" defTabSz="985431"/>
              <a:t>49</a:t>
            </a:fld>
            <a:endParaRPr lang="tr-TR" altLang="tr-TR" sz="1200">
              <a:latin typeface="Times New Roman" pitchFamily="18"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2515"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92516" name="3 Slayt Numarası Yer Tutucusu"/>
          <p:cNvSpPr txBox="1">
            <a:spLocks noGrp="1"/>
          </p:cNvSpPr>
          <p:nvPr/>
        </p:nvSpPr>
        <p:spPr bwMode="auto">
          <a:xfrm>
            <a:off x="4020506" y="9720755"/>
            <a:ext cx="3077137" cy="512222"/>
          </a:xfrm>
          <a:prstGeom prst="rect">
            <a:avLst/>
          </a:prstGeom>
          <a:noFill/>
          <a:ln w="9525">
            <a:noFill/>
            <a:miter lim="800000"/>
            <a:headEnd/>
            <a:tailEnd/>
          </a:ln>
        </p:spPr>
        <p:txBody>
          <a:bodyPr lIns="94745" tIns="47372" rIns="94745" bIns="47372" anchor="b"/>
          <a:lstStyle/>
          <a:p>
            <a:pPr algn="r" defTabSz="985431"/>
            <a:fld id="{A8683929-8483-4988-B314-99A128C821E1}" type="slidenum">
              <a:rPr lang="tr-TR" altLang="tr-TR" sz="1200">
                <a:latin typeface="Times New Roman" pitchFamily="18" charset="0"/>
              </a:rPr>
              <a:pPr algn="r" defTabSz="985431"/>
              <a:t>50</a:t>
            </a:fld>
            <a:endParaRPr lang="tr-TR" altLang="tr-TR" sz="1200">
              <a:latin typeface="Times New Roman" pitchFamily="18"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3539"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93540" name="3 Slayt Numarası Yer Tutucusu"/>
          <p:cNvSpPr txBox="1">
            <a:spLocks noGrp="1"/>
          </p:cNvSpPr>
          <p:nvPr/>
        </p:nvSpPr>
        <p:spPr bwMode="auto">
          <a:xfrm>
            <a:off x="4020506" y="9720755"/>
            <a:ext cx="3077137" cy="512222"/>
          </a:xfrm>
          <a:prstGeom prst="rect">
            <a:avLst/>
          </a:prstGeom>
          <a:noFill/>
          <a:ln w="9525">
            <a:noFill/>
            <a:miter lim="800000"/>
            <a:headEnd/>
            <a:tailEnd/>
          </a:ln>
        </p:spPr>
        <p:txBody>
          <a:bodyPr lIns="94745" tIns="47372" rIns="94745" bIns="47372" anchor="b"/>
          <a:lstStyle/>
          <a:p>
            <a:pPr algn="r" defTabSz="985431"/>
            <a:fld id="{BD0FB5EC-A01E-4A77-A900-DCE98E913EE5}" type="slidenum">
              <a:rPr lang="tr-TR" altLang="tr-TR" sz="1200">
                <a:latin typeface="Times New Roman" pitchFamily="18" charset="0"/>
              </a:rPr>
              <a:pPr algn="r" defTabSz="985431"/>
              <a:t>51</a:t>
            </a:fld>
            <a:endParaRPr lang="tr-TR" altLang="tr-TR" sz="1200">
              <a:latin typeface="Times New Roman" pitchFamily="18"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4563"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94564" name="3 Slayt Numarası Yer Tutucusu"/>
          <p:cNvSpPr txBox="1">
            <a:spLocks noGrp="1"/>
          </p:cNvSpPr>
          <p:nvPr/>
        </p:nvSpPr>
        <p:spPr bwMode="auto">
          <a:xfrm>
            <a:off x="4020506" y="9720755"/>
            <a:ext cx="3077137" cy="512222"/>
          </a:xfrm>
          <a:prstGeom prst="rect">
            <a:avLst/>
          </a:prstGeom>
          <a:noFill/>
          <a:ln w="9525">
            <a:noFill/>
            <a:miter lim="800000"/>
            <a:headEnd/>
            <a:tailEnd/>
          </a:ln>
        </p:spPr>
        <p:txBody>
          <a:bodyPr lIns="94745" tIns="47372" rIns="94745" bIns="47372" anchor="b"/>
          <a:lstStyle/>
          <a:p>
            <a:pPr algn="r" defTabSz="985431"/>
            <a:fld id="{D407BE94-F392-49EF-AF59-03C2915CC631}" type="slidenum">
              <a:rPr lang="tr-TR" altLang="tr-TR" sz="1200">
                <a:latin typeface="Times New Roman" pitchFamily="18" charset="0"/>
              </a:rPr>
              <a:pPr algn="r" defTabSz="985431"/>
              <a:t>52</a:t>
            </a:fld>
            <a:endParaRPr lang="tr-TR" altLang="tr-TR" sz="1200">
              <a:latin typeface="Times New Roman" pitchFamily="18"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1491" name="2 Not Yer Tutucusu"/>
          <p:cNvSpPr>
            <a:spLocks noGrp="1"/>
          </p:cNvSpPr>
          <p:nvPr>
            <p:ph type="body" idx="1"/>
          </p:nvPr>
        </p:nvSpPr>
        <p:spPr>
          <a:noFill/>
          <a:ln/>
        </p:spPr>
        <p:txBody>
          <a:bodyPr/>
          <a:lstStyle/>
          <a:p>
            <a:endParaRPr lang="tr-TR" altLang="tr-TR" smtClean="0">
              <a:latin typeface="Arial" charset="0"/>
            </a:endParaRPr>
          </a:p>
        </p:txBody>
      </p:sp>
      <p:sp>
        <p:nvSpPr>
          <p:cNvPr id="191492" name="3 Slayt Numarası Yer Tutucusu"/>
          <p:cNvSpPr>
            <a:spLocks noGrp="1"/>
          </p:cNvSpPr>
          <p:nvPr>
            <p:ph type="sldNum" sz="quarter" idx="5"/>
          </p:nvPr>
        </p:nvSpPr>
        <p:spPr>
          <a:noFill/>
        </p:spPr>
        <p:txBody>
          <a:bodyPr/>
          <a:lstStyle/>
          <a:p>
            <a:fld id="{CB114309-A24E-4C87-9468-D919A69C6230}" type="slidenum">
              <a:rPr lang="en-US" altLang="tr-TR" smtClean="0">
                <a:latin typeface="Arial" charset="0"/>
                <a:cs typeface="Arial" charset="0"/>
              </a:rPr>
              <a:pPr/>
              <a:t>53</a:t>
            </a:fld>
            <a:endParaRPr lang="en-US" altLang="tr-TR" smtClean="0">
              <a:latin typeface="Arial" charset="0"/>
              <a:cs typeface="Arial"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2515"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92516" name="3 Slayt Numarası Yer Tutucusu"/>
          <p:cNvSpPr txBox="1">
            <a:spLocks noGrp="1"/>
          </p:cNvSpPr>
          <p:nvPr/>
        </p:nvSpPr>
        <p:spPr bwMode="auto">
          <a:xfrm>
            <a:off x="4020506" y="9720755"/>
            <a:ext cx="3077137" cy="512222"/>
          </a:xfrm>
          <a:prstGeom prst="rect">
            <a:avLst/>
          </a:prstGeom>
          <a:noFill/>
          <a:ln w="9525">
            <a:noFill/>
            <a:miter lim="800000"/>
            <a:headEnd/>
            <a:tailEnd/>
          </a:ln>
        </p:spPr>
        <p:txBody>
          <a:bodyPr lIns="94745" tIns="47372" rIns="94745" bIns="47372" anchor="b"/>
          <a:lstStyle/>
          <a:p>
            <a:pPr algn="r" defTabSz="985431"/>
            <a:fld id="{DFE23800-B237-4DB5-B15C-9B5074DE21C4}" type="slidenum">
              <a:rPr lang="tr-TR" altLang="tr-TR" sz="1200">
                <a:latin typeface="Times New Roman" pitchFamily="18" charset="0"/>
              </a:rPr>
              <a:pPr algn="r" defTabSz="985431"/>
              <a:t>55</a:t>
            </a:fld>
            <a:endParaRPr lang="tr-TR" altLang="tr-TR" sz="12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34147" name="2 Not Yer Tutucusu"/>
          <p:cNvSpPr>
            <a:spLocks noGrp="1"/>
          </p:cNvSpPr>
          <p:nvPr>
            <p:ph type="body" idx="1"/>
          </p:nvPr>
        </p:nvSpPr>
        <p:spPr>
          <a:noFill/>
          <a:ln/>
        </p:spPr>
        <p:txBody>
          <a:bodyPr/>
          <a:lstStyle/>
          <a:p>
            <a:endParaRPr lang="tr-TR" altLang="tr-TR" smtClean="0">
              <a:latin typeface="Arial" charset="0"/>
            </a:endParaRPr>
          </a:p>
        </p:txBody>
      </p:sp>
      <p:sp>
        <p:nvSpPr>
          <p:cNvPr id="134148" name="3 Slayt Numarası Yer Tutucusu"/>
          <p:cNvSpPr>
            <a:spLocks noGrp="1"/>
          </p:cNvSpPr>
          <p:nvPr>
            <p:ph type="sldNum" sz="quarter" idx="5"/>
          </p:nvPr>
        </p:nvSpPr>
        <p:spPr>
          <a:noFill/>
        </p:spPr>
        <p:txBody>
          <a:bodyPr/>
          <a:lstStyle/>
          <a:p>
            <a:fld id="{D1FCC258-182D-4CBF-BD6E-600229F684BC}" type="slidenum">
              <a:rPr lang="en-US" altLang="tr-TR" smtClean="0">
                <a:latin typeface="Arial" charset="0"/>
                <a:cs typeface="Arial" charset="0"/>
              </a:rPr>
              <a:pPr/>
              <a:t>5</a:t>
            </a:fld>
            <a:endParaRPr lang="en-US" altLang="tr-TR" smtClean="0">
              <a:latin typeface="Arial" charset="0"/>
              <a:cs typeface="Arial"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3539"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93540" name="3 Slayt Numarası Yer Tutucusu"/>
          <p:cNvSpPr txBox="1">
            <a:spLocks noGrp="1"/>
          </p:cNvSpPr>
          <p:nvPr/>
        </p:nvSpPr>
        <p:spPr bwMode="auto">
          <a:xfrm>
            <a:off x="4020506" y="9720755"/>
            <a:ext cx="3077137" cy="512222"/>
          </a:xfrm>
          <a:prstGeom prst="rect">
            <a:avLst/>
          </a:prstGeom>
          <a:noFill/>
          <a:ln w="9525">
            <a:noFill/>
            <a:miter lim="800000"/>
            <a:headEnd/>
            <a:tailEnd/>
          </a:ln>
        </p:spPr>
        <p:txBody>
          <a:bodyPr lIns="94745" tIns="47372" rIns="94745" bIns="47372" anchor="b"/>
          <a:lstStyle/>
          <a:p>
            <a:pPr algn="r" defTabSz="985431"/>
            <a:fld id="{E2CF7508-D714-45AB-B616-82D3572D3C14}" type="slidenum">
              <a:rPr lang="tr-TR" altLang="tr-TR" sz="1200">
                <a:latin typeface="Times New Roman" pitchFamily="18" charset="0"/>
              </a:rPr>
              <a:pPr algn="r" defTabSz="985431"/>
              <a:t>56</a:t>
            </a:fld>
            <a:endParaRPr lang="tr-TR" altLang="tr-TR" sz="1200">
              <a:latin typeface="Times New Roman" pitchFamily="18"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94563"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194564" name="3 Slayt Numarası Yer Tutucusu"/>
          <p:cNvSpPr txBox="1">
            <a:spLocks noGrp="1"/>
          </p:cNvSpPr>
          <p:nvPr/>
        </p:nvSpPr>
        <p:spPr bwMode="auto">
          <a:xfrm>
            <a:off x="4020506" y="9720755"/>
            <a:ext cx="3077137" cy="512222"/>
          </a:xfrm>
          <a:prstGeom prst="rect">
            <a:avLst/>
          </a:prstGeom>
          <a:noFill/>
          <a:ln w="9525">
            <a:noFill/>
            <a:miter lim="800000"/>
            <a:headEnd/>
            <a:tailEnd/>
          </a:ln>
        </p:spPr>
        <p:txBody>
          <a:bodyPr lIns="94745" tIns="47372" rIns="94745" bIns="47372" anchor="b"/>
          <a:lstStyle/>
          <a:p>
            <a:pPr algn="r" defTabSz="985431"/>
            <a:fld id="{1E1F82C3-04E9-4897-8726-B0BC89438F5B}" type="slidenum">
              <a:rPr lang="tr-TR" altLang="tr-TR" sz="1200">
                <a:latin typeface="Times New Roman" pitchFamily="18" charset="0"/>
              </a:rPr>
              <a:pPr algn="r" defTabSz="985431"/>
              <a:t>57</a:t>
            </a:fld>
            <a:endParaRPr lang="tr-TR" altLang="tr-TR" sz="1200">
              <a:latin typeface="Times New Roman" pitchFamily="18"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43715" name="2 Not Yer Tutucusu"/>
          <p:cNvSpPr>
            <a:spLocks noGrp="1"/>
          </p:cNvSpPr>
          <p:nvPr>
            <p:ph type="body" idx="1"/>
          </p:nvPr>
        </p:nvSpPr>
        <p:spPr>
          <a:noFill/>
          <a:ln/>
        </p:spPr>
        <p:txBody>
          <a:bodyPr/>
          <a:lstStyle/>
          <a:p>
            <a:pPr eaLnBrk="1" hangingPunct="1"/>
            <a:endParaRPr lang="tr-TR" altLang="tr-TR" smtClean="0">
              <a:latin typeface="Arial" charset="0"/>
            </a:endParaRPr>
          </a:p>
        </p:txBody>
      </p:sp>
      <p:sp>
        <p:nvSpPr>
          <p:cNvPr id="243716" name="3 Slayt Numarası Yer Tutucusu"/>
          <p:cNvSpPr>
            <a:spLocks noGrp="1"/>
          </p:cNvSpPr>
          <p:nvPr>
            <p:ph type="sldNum" sz="quarter" idx="5"/>
          </p:nvPr>
        </p:nvSpPr>
        <p:spPr>
          <a:noFill/>
        </p:spPr>
        <p:txBody>
          <a:bodyPr/>
          <a:lstStyle/>
          <a:p>
            <a:fld id="{7A728E2C-699B-4617-B918-1146FD9E4121}" type="slidenum">
              <a:rPr lang="tr-TR" altLang="tr-TR" smtClean="0">
                <a:latin typeface="Arial" charset="0"/>
                <a:cs typeface="Arial" charset="0"/>
              </a:rPr>
              <a:pPr/>
              <a:t>58</a:t>
            </a:fld>
            <a:endParaRPr lang="tr-TR" altLang="tr-TR"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20685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latin typeface="Arial" charset="0"/>
            </a:endParaRPr>
          </a:p>
        </p:txBody>
      </p:sp>
      <p:sp>
        <p:nvSpPr>
          <p:cNvPr id="206852"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0C3CF7-7889-4C6C-9CBC-15054708008D}" type="slidenum">
              <a:rPr lang="tr-TR" smtClean="0">
                <a:latin typeface="Arial" charset="0"/>
              </a:rPr>
              <a:pPr fontAlgn="base">
                <a:spcBef>
                  <a:spcPct val="0"/>
                </a:spcBef>
                <a:spcAft>
                  <a:spcPct val="0"/>
                </a:spcAft>
              </a:pPr>
              <a:t>7</a:t>
            </a:fld>
            <a:endParaRPr lang="tr-TR"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1315" name="2 Not Yer Tutucusu"/>
          <p:cNvSpPr>
            <a:spLocks noGrp="1"/>
          </p:cNvSpPr>
          <p:nvPr>
            <p:ph type="body" idx="1"/>
          </p:nvPr>
        </p:nvSpPr>
        <p:spPr>
          <a:noFill/>
          <a:ln/>
        </p:spPr>
        <p:txBody>
          <a:bodyPr/>
          <a:lstStyle/>
          <a:p>
            <a:endParaRPr lang="tr-TR" altLang="tr-TR" smtClean="0">
              <a:latin typeface="Arial" charset="0"/>
            </a:endParaRPr>
          </a:p>
        </p:txBody>
      </p:sp>
      <p:sp>
        <p:nvSpPr>
          <p:cNvPr id="141316" name="3 Slayt Numarası Yer Tutucusu"/>
          <p:cNvSpPr>
            <a:spLocks noGrp="1"/>
          </p:cNvSpPr>
          <p:nvPr>
            <p:ph type="sldNum" sz="quarter" idx="5"/>
          </p:nvPr>
        </p:nvSpPr>
        <p:spPr>
          <a:noFill/>
        </p:spPr>
        <p:txBody>
          <a:bodyPr/>
          <a:lstStyle/>
          <a:p>
            <a:fld id="{34D1E52A-A0CD-4EF7-86D8-3A610F3D1D3E}" type="slidenum">
              <a:rPr lang="en-US" altLang="tr-TR" smtClean="0">
                <a:latin typeface="Arial" charset="0"/>
                <a:cs typeface="Arial" charset="0"/>
              </a:rPr>
              <a:pPr/>
              <a:t>8</a:t>
            </a:fld>
            <a:endParaRPr lang="en-US" altLang="tr-TR"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2339" name="2 Not Yer Tutucusu"/>
          <p:cNvSpPr>
            <a:spLocks noGrp="1"/>
          </p:cNvSpPr>
          <p:nvPr>
            <p:ph type="body" idx="1"/>
          </p:nvPr>
        </p:nvSpPr>
        <p:spPr>
          <a:noFill/>
          <a:ln/>
        </p:spPr>
        <p:txBody>
          <a:bodyPr/>
          <a:lstStyle/>
          <a:p>
            <a:endParaRPr lang="tr-TR" altLang="tr-TR" smtClean="0">
              <a:latin typeface="Arial" charset="0"/>
            </a:endParaRPr>
          </a:p>
        </p:txBody>
      </p:sp>
      <p:sp>
        <p:nvSpPr>
          <p:cNvPr id="142340" name="3 Slayt Numarası Yer Tutucusu"/>
          <p:cNvSpPr>
            <a:spLocks noGrp="1"/>
          </p:cNvSpPr>
          <p:nvPr>
            <p:ph type="sldNum" sz="quarter" idx="5"/>
          </p:nvPr>
        </p:nvSpPr>
        <p:spPr>
          <a:noFill/>
        </p:spPr>
        <p:txBody>
          <a:bodyPr/>
          <a:lstStyle/>
          <a:p>
            <a:fld id="{B16A33E1-675A-4AF6-903E-A588EA253AED}" type="slidenum">
              <a:rPr lang="en-US" altLang="tr-TR" smtClean="0">
                <a:latin typeface="Arial" charset="0"/>
                <a:cs typeface="Arial" charset="0"/>
              </a:rPr>
              <a:pPr/>
              <a:t>9</a:t>
            </a:fld>
            <a:endParaRPr lang="en-US" altLang="tr-TR"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3363" name="2 Not Yer Tutucusu"/>
          <p:cNvSpPr>
            <a:spLocks noGrp="1"/>
          </p:cNvSpPr>
          <p:nvPr>
            <p:ph type="body" idx="1"/>
          </p:nvPr>
        </p:nvSpPr>
        <p:spPr>
          <a:noFill/>
          <a:ln/>
        </p:spPr>
        <p:txBody>
          <a:bodyPr/>
          <a:lstStyle/>
          <a:p>
            <a:endParaRPr lang="tr-TR" altLang="tr-TR" smtClean="0">
              <a:latin typeface="Arial" charset="0"/>
            </a:endParaRPr>
          </a:p>
        </p:txBody>
      </p:sp>
      <p:sp>
        <p:nvSpPr>
          <p:cNvPr id="143364" name="3 Slayt Numarası Yer Tutucusu"/>
          <p:cNvSpPr>
            <a:spLocks noGrp="1"/>
          </p:cNvSpPr>
          <p:nvPr>
            <p:ph type="sldNum" sz="quarter" idx="5"/>
          </p:nvPr>
        </p:nvSpPr>
        <p:spPr>
          <a:noFill/>
        </p:spPr>
        <p:txBody>
          <a:bodyPr/>
          <a:lstStyle/>
          <a:p>
            <a:fld id="{1C254476-E23A-4469-AA52-653405EFF132}" type="slidenum">
              <a:rPr lang="en-US" altLang="tr-TR" smtClean="0">
                <a:latin typeface="Arial" charset="0"/>
                <a:cs typeface="Arial" charset="0"/>
              </a:rPr>
              <a:pPr/>
              <a:t>10</a:t>
            </a:fld>
            <a:endParaRPr lang="en-US" altLang="tr-TR"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Tree>
    <p:extLst>
      <p:ext uri="{BB962C8B-B14F-4D97-AF65-F5344CB8AC3E}">
        <p14:creationId xmlns:p14="http://schemas.microsoft.com/office/powerpoint/2010/main" val="1838234829"/>
      </p:ext>
    </p:extLst>
  </p:cSld>
  <p:clrMapOvr>
    <a:masterClrMapping/>
  </p:clrMapOvr>
  <p:transition>
    <p:fade/>
  </p:transition>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88950" y="447675"/>
            <a:ext cx="7772400" cy="777875"/>
          </a:xfrm>
          <a:prstGeom prst="rect">
            <a:avLst/>
          </a:prstGeom>
        </p:spPr>
        <p:txBody>
          <a:bodyPr/>
          <a:lstStyle/>
          <a:p>
            <a:r>
              <a:rPr lang="tr-TR" smtClean="0"/>
              <a:t>Asıl başlık stili için tıklatın</a:t>
            </a:r>
            <a:endParaRPr lang="tr-TR"/>
          </a:p>
        </p:txBody>
      </p:sp>
      <p:sp>
        <p:nvSpPr>
          <p:cNvPr id="3" name="Content Placeholder 2"/>
          <p:cNvSpPr>
            <a:spLocks noGrp="1"/>
          </p:cNvSpPr>
          <p:nvPr>
            <p:ph sz="half" idx="1"/>
          </p:nvPr>
        </p:nvSpPr>
        <p:spPr>
          <a:xfrm>
            <a:off x="488950" y="1225550"/>
            <a:ext cx="3811588" cy="51847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Content Placeholder 3"/>
          <p:cNvSpPr>
            <a:spLocks noGrp="1"/>
          </p:cNvSpPr>
          <p:nvPr>
            <p:ph sz="half" idx="2"/>
          </p:nvPr>
        </p:nvSpPr>
        <p:spPr>
          <a:xfrm>
            <a:off x="4452938" y="1225550"/>
            <a:ext cx="3813175" cy="51847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ftr" sz="quarter" idx="10"/>
          </p:nvPr>
        </p:nvSpPr>
        <p:spPr>
          <a:xfrm>
            <a:off x="6246813" y="0"/>
            <a:ext cx="2897187" cy="458788"/>
          </a:xfrm>
          <a:prstGeom prst="rect">
            <a:avLst/>
          </a:prstGeom>
        </p:spPr>
        <p:txBody>
          <a:bodyPr/>
          <a:lstStyle>
            <a:lvl1pPr>
              <a:defRPr>
                <a:latin typeface="Arial" charset="0"/>
              </a:defRPr>
            </a:lvl1pPr>
          </a:lstStyle>
          <a:p>
            <a:pPr>
              <a:defRPr/>
            </a:pPr>
            <a:r>
              <a:rPr lang="tr-TR" altLang="tr-TR" smtClean="0"/>
              <a:t>Tayfun TEKAT</a:t>
            </a:r>
            <a:endParaRPr lang="tr-TR" altLang="tr-TR"/>
          </a:p>
        </p:txBody>
      </p:sp>
      <p:sp>
        <p:nvSpPr>
          <p:cNvPr id="6" name="Rectangle 5"/>
          <p:cNvSpPr>
            <a:spLocks noGrp="1" noChangeArrowheads="1"/>
          </p:cNvSpPr>
          <p:nvPr>
            <p:ph type="sldNum" sz="quarter" idx="11"/>
          </p:nvPr>
        </p:nvSpPr>
        <p:spPr>
          <a:xfrm>
            <a:off x="8461375" y="3040063"/>
            <a:ext cx="682625" cy="458787"/>
          </a:xfrm>
          <a:prstGeom prst="rect">
            <a:avLst/>
          </a:prstGeom>
        </p:spPr>
        <p:txBody>
          <a:bodyPr/>
          <a:lstStyle>
            <a:lvl1pPr>
              <a:defRPr>
                <a:latin typeface="Arial" charset="0"/>
              </a:defRPr>
            </a:lvl1pPr>
          </a:lstStyle>
          <a:p>
            <a:pPr lvl="1">
              <a:defRPr/>
            </a:pPr>
            <a:fld id="{D9ABF09E-68B1-4495-85FC-FBF6052A1651}" type="slidenum">
              <a:rPr lang="tr-TR" altLang="tr-TR" smtClean="0"/>
              <a:pPr lvl="1">
                <a:defRPr/>
              </a:pPr>
              <a:t>‹#›</a:t>
            </a:fld>
            <a:endParaRPr lang="tr-TR" altLang="tr-TR">
              <a:latin typeface="+mn-lt"/>
            </a:endParaRPr>
          </a:p>
        </p:txBody>
      </p:sp>
    </p:spTree>
  </p:cSld>
  <p:clrMapOvr>
    <a:masterClrMapping/>
  </p:clrMapOvr>
  <p:transition/>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4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5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6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7_Başlık Slaydı">
    <p:spTree>
      <p:nvGrpSpPr>
        <p:cNvPr id="1" name=""/>
        <p:cNvGrpSpPr/>
        <p:nvPr/>
      </p:nvGrpSpPr>
      <p:grpSpPr>
        <a:xfrm>
          <a:off x="0" y="0"/>
          <a:ext cx="0" cy="0"/>
          <a:chOff x="0" y="0"/>
          <a:chExt cx="0" cy="0"/>
        </a:xfrm>
      </p:grpSpPr>
    </p:spTree>
  </p:cSld>
  <p:clrMapOvr>
    <a:masterClrMapping/>
  </p:clrMapOvr>
  <p:transition/>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8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9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0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402641055"/>
      </p:ext>
    </p:extLst>
  </p:cSld>
  <p:clrMapOvr>
    <a:masterClrMapping/>
  </p:clrMapOvr>
  <p:transition>
    <p:fade/>
  </p:transition>
  <p:timing>
    <p:tnLst>
      <p:par>
        <p:cTn id="1" dur="indefinite" restart="never" nodeType="tmRoot"/>
      </p:par>
    </p:tnLst>
  </p:timing>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11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5888"/>
            <a:ext cx="8229600" cy="635000"/>
          </a:xfrm>
          <a:prstGeom prst="rect">
            <a:avLst/>
          </a:prstGeom>
        </p:spPr>
        <p:txBody>
          <a:bodyPr/>
          <a:lstStyle/>
          <a:p>
            <a:r>
              <a:rPr lang="en-US" smtClean="0"/>
              <a:t>Click to edit Master title style</a:t>
            </a:r>
            <a:endParaRPr lang="tr-TR"/>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atin typeface="Arial" charset="0"/>
              </a:defRPr>
            </a:lvl1pPr>
          </a:lstStyle>
          <a:p>
            <a:pPr>
              <a:defRPr/>
            </a:pPr>
            <a:endParaRPr lang="tr-TR"/>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atin typeface="Arial" charset="0"/>
              </a:defRPr>
            </a:lvl1pPr>
          </a:lstStyle>
          <a:p>
            <a:pPr>
              <a:defRPr/>
            </a:pPr>
            <a:endParaRPr lang="tr-TR"/>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atin typeface="Arial" charset="0"/>
              </a:defRPr>
            </a:lvl1pPr>
          </a:lstStyle>
          <a:p>
            <a:pPr>
              <a:defRPr/>
            </a:pPr>
            <a:fld id="{8CE16575-A50A-4B42-B99C-CB636996C301}" type="slidenum">
              <a:rPr lang="tr-TR"/>
              <a:pPr>
                <a:defRPr/>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215888"/>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39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39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28871455"/>
      </p:ext>
    </p:extLst>
  </p:cSld>
  <p:clrMapOvr>
    <a:masterClrMapping/>
  </p:clrMapOvr>
  <p:transition>
    <p:fade/>
  </p:transition>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4638"/>
            <a:ext cx="8229600" cy="58594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2413150718"/>
      </p:ext>
    </p:extLst>
  </p:cSld>
  <p:clrMapOvr>
    <a:masterClrMapping/>
  </p:clrMapOvr>
  <p:transition>
    <p:fade/>
  </p:transition>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cSld name="1_Başlık Slaydı">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9_Başlık ve İçerik">
    <p:spTree>
      <p:nvGrpSpPr>
        <p:cNvPr id="1" name=""/>
        <p:cNvGrpSpPr/>
        <p:nvPr/>
      </p:nvGrpSpPr>
      <p:grpSpPr>
        <a:xfrm>
          <a:off x="0" y="0"/>
          <a:ext cx="0" cy="0"/>
          <a:chOff x="0" y="0"/>
          <a:chExt cx="0" cy="0"/>
        </a:xfrm>
      </p:grpSpPr>
      <p:grpSp>
        <p:nvGrpSpPr>
          <p:cNvPr id="6" name="Freeform 6"/>
          <p:cNvGrpSpPr>
            <a:grpSpLocks/>
          </p:cNvGrpSpPr>
          <p:nvPr/>
        </p:nvGrpSpPr>
        <p:grpSpPr bwMode="auto">
          <a:xfrm>
            <a:off x="6350" y="836613"/>
            <a:ext cx="9118600" cy="766762"/>
            <a:chOff x="4" y="442"/>
            <a:chExt cx="5744" cy="483"/>
          </a:xfrm>
        </p:grpSpPr>
        <p:pic>
          <p:nvPicPr>
            <p:cNvPr id="7" name="Freeform 6"/>
            <p:cNvPicPr>
              <a:picLocks noChangeArrowheads="1"/>
            </p:cNvPicPr>
            <p:nvPr/>
          </p:nvPicPr>
          <p:blipFill>
            <a:blip r:embed="rId2" cstate="print"/>
            <a:srcRect/>
            <a:stretch>
              <a:fillRect/>
            </a:stretch>
          </p:blipFill>
          <p:spPr bwMode="auto">
            <a:xfrm>
              <a:off x="4" y="442"/>
              <a:ext cx="5744" cy="483"/>
            </a:xfrm>
            <a:prstGeom prst="rect">
              <a:avLst/>
            </a:prstGeom>
            <a:noFill/>
            <a:ln w="9525">
              <a:noFill/>
              <a:miter lim="800000"/>
              <a:headEnd/>
              <a:tailEnd/>
            </a:ln>
          </p:spPr>
        </p:pic>
        <p:sp>
          <p:nvSpPr>
            <p:cNvPr id="8" name="Text Box 22"/>
            <p:cNvSpPr txBox="1">
              <a:spLocks noChangeArrowheads="1"/>
            </p:cNvSpPr>
            <p:nvPr/>
          </p:nvSpPr>
          <p:spPr bwMode="auto">
            <a:xfrm rot="10800000">
              <a:off x="68" y="505"/>
              <a:ext cx="5579" cy="320"/>
            </a:xfrm>
            <a:prstGeom prst="rect">
              <a:avLst/>
            </a:prstGeom>
            <a:noFill/>
            <a:ln>
              <a:noFill/>
            </a:ln>
            <a:extLst/>
          </p:spPr>
          <p:txBody>
            <a:bodyPr rot="10800000"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endParaRPr lang="fr-FR">
                <a:solidFill>
                  <a:srgbClr val="000000"/>
                </a:solidFill>
              </a:endParaRPr>
            </a:p>
          </p:txBody>
        </p:sp>
      </p:gr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14"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5" name="2 Metin Yer Tutucusu"/>
          <p:cNvSpPr>
            <a:spLocks noGrp="1"/>
          </p:cNvSpPr>
          <p:nvPr>
            <p:ph idx="10"/>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pic>
        <p:nvPicPr>
          <p:cNvPr id="16" name="Picture 9"/>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631113" y="6372225"/>
            <a:ext cx="1273175"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Freeform 3"/>
          <p:cNvSpPr>
            <a:spLocks/>
          </p:cNvSpPr>
          <p:nvPr userDrawn="1"/>
        </p:nvSpPr>
        <p:spPr bwMode="auto">
          <a:xfrm>
            <a:off x="292138" y="5733256"/>
            <a:ext cx="8611594" cy="508000"/>
          </a:xfrm>
          <a:custGeom>
            <a:avLst/>
            <a:gdLst/>
            <a:ahLst/>
            <a:cxnLst>
              <a:cxn ang="0">
                <a:pos x="0" y="686"/>
              </a:cxn>
              <a:cxn ang="0">
                <a:pos x="2382" y="686"/>
              </a:cxn>
              <a:cxn ang="0">
                <a:pos x="2382" y="0"/>
              </a:cxn>
            </a:cxnLst>
            <a:rect l="0" t="0" r="r" b="b"/>
            <a:pathLst>
              <a:path w="2382" h="686">
                <a:moveTo>
                  <a:pt x="0" y="686"/>
                </a:moveTo>
                <a:lnTo>
                  <a:pt x="2382" y="686"/>
                </a:lnTo>
                <a:lnTo>
                  <a:pt x="2382" y="0"/>
                </a:lnTo>
              </a:path>
            </a:pathLst>
          </a:custGeom>
          <a:noFill/>
          <a:ln w="22225" cap="rnd" cmpd="sng">
            <a:solidFill>
              <a:srgbClr val="6A002D"/>
            </a:solidFill>
            <a:prstDash val="solid"/>
            <a:round/>
            <a:headEnd type="none" w="med" len="med"/>
            <a:tailEnd type="none" w="med" len="med"/>
          </a:ln>
          <a:effectLst>
            <a:glow rad="63500">
              <a:srgbClr val="FFFFFF">
                <a:satMod val="175000"/>
                <a:alpha val="40000"/>
              </a:srgbClr>
            </a:glow>
            <a:outerShdw blurRad="50800" dist="38100" dir="13500000" algn="br" rotWithShape="0">
              <a:prstClr val="black">
                <a:alpha val="40000"/>
              </a:prstClr>
            </a:outerShdw>
          </a:effectLst>
        </p:spPr>
        <p:txBody>
          <a:bodyPr lIns="0" tIns="0" rIns="0" bIns="0"/>
          <a:lstStyle/>
          <a:p>
            <a:pPr fontAlgn="auto">
              <a:spcBef>
                <a:spcPct val="50000"/>
              </a:spcBef>
              <a:spcAft>
                <a:spcPts val="0"/>
              </a:spcAft>
              <a:defRPr/>
            </a:pPr>
            <a:endParaRPr lang="fr-FR" kern="0">
              <a:solidFill>
                <a:sysClr val="windowText" lastClr="000000"/>
              </a:solidFill>
              <a:latin typeface="Arial" charset="0"/>
            </a:endParaRPr>
          </a:p>
        </p:txBody>
      </p:sp>
      <p:grpSp>
        <p:nvGrpSpPr>
          <p:cNvPr id="18" name="Freeform 6"/>
          <p:cNvGrpSpPr>
            <a:grpSpLocks/>
          </p:cNvGrpSpPr>
          <p:nvPr userDrawn="1"/>
        </p:nvGrpSpPr>
        <p:grpSpPr bwMode="auto">
          <a:xfrm>
            <a:off x="101600" y="574675"/>
            <a:ext cx="8864600" cy="766763"/>
            <a:chOff x="4" y="442"/>
            <a:chExt cx="5744" cy="483"/>
          </a:xfrm>
        </p:grpSpPr>
        <p:pic>
          <p:nvPicPr>
            <p:cNvPr id="19" name="Freeform 6"/>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 y="442"/>
              <a:ext cx="5744" cy="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34"/>
            <p:cNvSpPr txBox="1">
              <a:spLocks noChangeArrowheads="1"/>
            </p:cNvSpPr>
            <p:nvPr/>
          </p:nvSpPr>
          <p:spPr bwMode="auto">
            <a:xfrm rot="10800000">
              <a:off x="68" y="505"/>
              <a:ext cx="557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endParaRPr lang="fr-FR">
                <a:solidFill>
                  <a:srgbClr val="000000"/>
                </a:solidFill>
              </a:endParaRPr>
            </a:p>
          </p:txBody>
        </p:sp>
      </p:grpSp>
      <p:pic>
        <p:nvPicPr>
          <p:cNvPr id="21" name="Resim 1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79512" y="6309320"/>
            <a:ext cx="12319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Resim 2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00392" y="54847"/>
            <a:ext cx="802930" cy="554021"/>
          </a:xfrm>
          <a:prstGeom prst="rect">
            <a:avLst/>
          </a:prstGeom>
        </p:spPr>
      </p:pic>
    </p:spTree>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10_Başlık ve İçerik">
    <p:spTree>
      <p:nvGrpSpPr>
        <p:cNvPr id="1" name=""/>
        <p:cNvGrpSpPr/>
        <p:nvPr/>
      </p:nvGrpSpPr>
      <p:grpSpPr>
        <a:xfrm>
          <a:off x="0" y="0"/>
          <a:ext cx="0" cy="0"/>
          <a:chOff x="0" y="0"/>
          <a:chExt cx="0" cy="0"/>
        </a:xfrm>
      </p:grpSpPr>
      <p:grpSp>
        <p:nvGrpSpPr>
          <p:cNvPr id="6" name="Freeform 6"/>
          <p:cNvGrpSpPr>
            <a:grpSpLocks/>
          </p:cNvGrpSpPr>
          <p:nvPr/>
        </p:nvGrpSpPr>
        <p:grpSpPr bwMode="auto">
          <a:xfrm>
            <a:off x="6350" y="836613"/>
            <a:ext cx="9118600" cy="766762"/>
            <a:chOff x="4" y="442"/>
            <a:chExt cx="5744" cy="483"/>
          </a:xfrm>
        </p:grpSpPr>
        <p:pic>
          <p:nvPicPr>
            <p:cNvPr id="7" name="Freeform 6"/>
            <p:cNvPicPr>
              <a:picLocks noChangeArrowheads="1"/>
            </p:cNvPicPr>
            <p:nvPr/>
          </p:nvPicPr>
          <p:blipFill>
            <a:blip r:embed="rId2" cstate="print"/>
            <a:srcRect/>
            <a:stretch>
              <a:fillRect/>
            </a:stretch>
          </p:blipFill>
          <p:spPr bwMode="auto">
            <a:xfrm>
              <a:off x="4" y="442"/>
              <a:ext cx="5744" cy="483"/>
            </a:xfrm>
            <a:prstGeom prst="rect">
              <a:avLst/>
            </a:prstGeom>
            <a:noFill/>
            <a:ln w="9525">
              <a:noFill/>
              <a:miter lim="800000"/>
              <a:headEnd/>
              <a:tailEnd/>
            </a:ln>
          </p:spPr>
        </p:pic>
        <p:sp>
          <p:nvSpPr>
            <p:cNvPr id="8" name="Text Box 22"/>
            <p:cNvSpPr txBox="1">
              <a:spLocks noChangeArrowheads="1"/>
            </p:cNvSpPr>
            <p:nvPr/>
          </p:nvSpPr>
          <p:spPr bwMode="auto">
            <a:xfrm rot="10800000">
              <a:off x="68" y="505"/>
              <a:ext cx="5579" cy="320"/>
            </a:xfrm>
            <a:prstGeom prst="rect">
              <a:avLst/>
            </a:prstGeom>
            <a:noFill/>
            <a:ln>
              <a:noFill/>
            </a:ln>
            <a:extLst/>
          </p:spPr>
          <p:txBody>
            <a:bodyPr rot="10800000"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endParaRPr lang="fr-FR">
                <a:solidFill>
                  <a:srgbClr val="000000"/>
                </a:solidFill>
              </a:endParaRPr>
            </a:p>
          </p:txBody>
        </p:sp>
      </p:grpSp>
      <p:sp>
        <p:nvSpPr>
          <p:cNvPr id="14"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5" name="2 Metin Yer Tutucusu"/>
          <p:cNvSpPr>
            <a:spLocks noGrp="1"/>
          </p:cNvSpPr>
          <p:nvPr>
            <p:ph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pic>
        <p:nvPicPr>
          <p:cNvPr id="16" name="Picture 9"/>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631113" y="6372225"/>
            <a:ext cx="1273175"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Freeform 3"/>
          <p:cNvSpPr>
            <a:spLocks/>
          </p:cNvSpPr>
          <p:nvPr userDrawn="1"/>
        </p:nvSpPr>
        <p:spPr bwMode="auto">
          <a:xfrm>
            <a:off x="292138" y="5733256"/>
            <a:ext cx="8611594" cy="508000"/>
          </a:xfrm>
          <a:custGeom>
            <a:avLst/>
            <a:gdLst/>
            <a:ahLst/>
            <a:cxnLst>
              <a:cxn ang="0">
                <a:pos x="0" y="686"/>
              </a:cxn>
              <a:cxn ang="0">
                <a:pos x="2382" y="686"/>
              </a:cxn>
              <a:cxn ang="0">
                <a:pos x="2382" y="0"/>
              </a:cxn>
            </a:cxnLst>
            <a:rect l="0" t="0" r="r" b="b"/>
            <a:pathLst>
              <a:path w="2382" h="686">
                <a:moveTo>
                  <a:pt x="0" y="686"/>
                </a:moveTo>
                <a:lnTo>
                  <a:pt x="2382" y="686"/>
                </a:lnTo>
                <a:lnTo>
                  <a:pt x="2382" y="0"/>
                </a:lnTo>
              </a:path>
            </a:pathLst>
          </a:custGeom>
          <a:noFill/>
          <a:ln w="22225" cap="rnd" cmpd="sng">
            <a:solidFill>
              <a:srgbClr val="6A002D"/>
            </a:solidFill>
            <a:prstDash val="solid"/>
            <a:round/>
            <a:headEnd type="none" w="med" len="med"/>
            <a:tailEnd type="none" w="med" len="med"/>
          </a:ln>
          <a:effectLst>
            <a:glow rad="63500">
              <a:srgbClr val="FFFFFF">
                <a:satMod val="175000"/>
                <a:alpha val="40000"/>
              </a:srgbClr>
            </a:glow>
            <a:outerShdw blurRad="50800" dist="38100" dir="13500000" algn="br" rotWithShape="0">
              <a:prstClr val="black">
                <a:alpha val="40000"/>
              </a:prstClr>
            </a:outerShdw>
          </a:effectLst>
        </p:spPr>
        <p:txBody>
          <a:bodyPr lIns="0" tIns="0" rIns="0" bIns="0"/>
          <a:lstStyle/>
          <a:p>
            <a:pPr fontAlgn="auto">
              <a:spcBef>
                <a:spcPct val="50000"/>
              </a:spcBef>
              <a:spcAft>
                <a:spcPts val="0"/>
              </a:spcAft>
              <a:defRPr/>
            </a:pPr>
            <a:endParaRPr lang="fr-FR" kern="0">
              <a:solidFill>
                <a:sysClr val="windowText" lastClr="000000"/>
              </a:solidFill>
              <a:latin typeface="Arial" charset="0"/>
            </a:endParaRPr>
          </a:p>
        </p:txBody>
      </p:sp>
      <p:grpSp>
        <p:nvGrpSpPr>
          <p:cNvPr id="18" name="Freeform 6"/>
          <p:cNvGrpSpPr>
            <a:grpSpLocks/>
          </p:cNvGrpSpPr>
          <p:nvPr userDrawn="1"/>
        </p:nvGrpSpPr>
        <p:grpSpPr bwMode="auto">
          <a:xfrm>
            <a:off x="101600" y="574675"/>
            <a:ext cx="8864600" cy="766763"/>
            <a:chOff x="4" y="442"/>
            <a:chExt cx="5744" cy="483"/>
          </a:xfrm>
        </p:grpSpPr>
        <p:pic>
          <p:nvPicPr>
            <p:cNvPr id="19" name="Freeform 6"/>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 y="442"/>
              <a:ext cx="5744" cy="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34"/>
            <p:cNvSpPr txBox="1">
              <a:spLocks noChangeArrowheads="1"/>
            </p:cNvSpPr>
            <p:nvPr/>
          </p:nvSpPr>
          <p:spPr bwMode="auto">
            <a:xfrm rot="10800000">
              <a:off x="68" y="505"/>
              <a:ext cx="557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endParaRPr lang="fr-FR">
                <a:solidFill>
                  <a:srgbClr val="000000"/>
                </a:solidFill>
              </a:endParaRPr>
            </a:p>
          </p:txBody>
        </p:sp>
      </p:grpSp>
      <p:pic>
        <p:nvPicPr>
          <p:cNvPr id="21" name="Resim 1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39756" y="6397971"/>
            <a:ext cx="12319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Resim 2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00392" y="54847"/>
            <a:ext cx="802930" cy="554021"/>
          </a:xfrm>
          <a:prstGeom prst="rect">
            <a:avLst/>
          </a:prstGeom>
        </p:spPr>
      </p:pic>
    </p:spTree>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txBox="1">
            <a:spLocks noGrp="1"/>
          </p:cNvSpPr>
          <p:nvPr>
            <p:ph type="title"/>
          </p:nvPr>
        </p:nvSpPr>
        <p:spPr>
          <a:xfrm>
            <a:off x="990596" y="533396"/>
            <a:ext cx="7772400" cy="1066803"/>
          </a:xfrm>
          <a:prstGeom prst="rect">
            <a:avLst/>
          </a:prstGeom>
          <a:noFill/>
          <a:ln>
            <a:noFill/>
          </a:ln>
        </p:spPr>
        <p:txBody>
          <a:bodyPr vert="horz" wrap="square" lIns="91440" tIns="45720" rIns="91440" bIns="45720" anchor="t" anchorCtr="1" compatLnSpc="1"/>
          <a:lstStyle>
            <a:lvl1pPr marL="0" marR="0" lvl="0" indent="0" algn="ctr" defTabSz="914400" rtl="0" fontAlgn="auto" hangingPunct="0">
              <a:lnSpc>
                <a:spcPct val="100000"/>
              </a:lnSpc>
              <a:spcBef>
                <a:spcPts val="0"/>
              </a:spcBef>
              <a:spcAft>
                <a:spcPts val="0"/>
              </a:spcAft>
              <a:buNone/>
              <a:tabLst/>
              <a:defRPr lang="tr-TR" sz="4400" b="0" i="0" u="none" strike="noStrike" kern="1200" cap="none" spc="0" baseline="0">
                <a:solidFill>
                  <a:srgbClr val="000000"/>
                </a:solidFill>
                <a:uFillTx/>
                <a:latin typeface="Calibri"/>
              </a:defRPr>
            </a:lvl1pPr>
          </a:lstStyle>
          <a:p>
            <a:pPr lvl="0"/>
            <a:r>
              <a:rPr lang="tr-TR" smtClean="0"/>
              <a:t>Asıl başlık stili için tıklatın</a:t>
            </a:r>
            <a:endParaRPr lang="tr-TR"/>
          </a:p>
        </p:txBody>
      </p:sp>
      <p:sp>
        <p:nvSpPr>
          <p:cNvPr id="3" name="2 Metin Yer Tutucusu"/>
          <p:cNvSpPr txBox="1">
            <a:spLocks noGrp="1"/>
          </p:cNvSpPr>
          <p:nvPr>
            <p:ph type="body" idx="1"/>
          </p:nvPr>
        </p:nvSpPr>
        <p:spPr>
          <a:xfrm>
            <a:off x="990596" y="2514600"/>
            <a:ext cx="3657600" cy="3581403"/>
          </a:xfrm>
        </p:spPr>
        <p:txBody>
          <a:bodyPr/>
          <a:lstStyle>
            <a:lvl1pPr>
              <a:defRPr/>
            </a:lvl1pPr>
            <a:lvl2pPr>
              <a:defRPr/>
            </a:lvl2pPr>
            <a:lvl3pPr>
              <a:defRPr/>
            </a:lvl3pPr>
            <a:lvl4pPr>
              <a:defRPr/>
            </a:lvl4pPr>
            <a:lvl5pP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txBox="1">
            <a:spLocks noGrp="1"/>
          </p:cNvSpPr>
          <p:nvPr>
            <p:ph type="pic" idx="4294967295"/>
          </p:nvPr>
        </p:nvSpPr>
        <p:spPr>
          <a:xfrm>
            <a:off x="4800600" y="2514600"/>
            <a:ext cx="3657600" cy="3581403"/>
          </a:xfrm>
        </p:spPr>
        <p:txBody>
          <a:bodyPr/>
          <a:lstStyle>
            <a:lvl1pPr>
              <a:defRPr/>
            </a:lvl1pPr>
          </a:lstStyle>
          <a:p>
            <a:pPr lvl="0"/>
            <a:r>
              <a:rPr lang="tr-TR" noProof="0" smtClean="0"/>
              <a:t>Resim eklemek için simgeyi tıklatın</a:t>
            </a:r>
            <a:endParaRPr lang="tr-TR" noProof="0"/>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3.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3"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pic>
        <p:nvPicPr>
          <p:cNvPr id="9" name="Picture 9"/>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7631113" y="6372225"/>
            <a:ext cx="1273175"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Freeform 3"/>
          <p:cNvSpPr>
            <a:spLocks/>
          </p:cNvSpPr>
          <p:nvPr/>
        </p:nvSpPr>
        <p:spPr bwMode="auto">
          <a:xfrm>
            <a:off x="292138" y="5733256"/>
            <a:ext cx="8611594" cy="508000"/>
          </a:xfrm>
          <a:custGeom>
            <a:avLst/>
            <a:gdLst/>
            <a:ahLst/>
            <a:cxnLst>
              <a:cxn ang="0">
                <a:pos x="0" y="686"/>
              </a:cxn>
              <a:cxn ang="0">
                <a:pos x="2382" y="686"/>
              </a:cxn>
              <a:cxn ang="0">
                <a:pos x="2382" y="0"/>
              </a:cxn>
            </a:cxnLst>
            <a:rect l="0" t="0" r="r" b="b"/>
            <a:pathLst>
              <a:path w="2382" h="686">
                <a:moveTo>
                  <a:pt x="0" y="686"/>
                </a:moveTo>
                <a:lnTo>
                  <a:pt x="2382" y="686"/>
                </a:lnTo>
                <a:lnTo>
                  <a:pt x="2382" y="0"/>
                </a:lnTo>
              </a:path>
            </a:pathLst>
          </a:custGeom>
          <a:noFill/>
          <a:ln w="22225" cap="rnd" cmpd="sng">
            <a:solidFill>
              <a:srgbClr val="6A002D"/>
            </a:solidFill>
            <a:prstDash val="solid"/>
            <a:round/>
            <a:headEnd type="none" w="med" len="med"/>
            <a:tailEnd type="none" w="med" len="med"/>
          </a:ln>
          <a:effectLst>
            <a:glow rad="63500">
              <a:srgbClr val="FFFFFF">
                <a:satMod val="175000"/>
                <a:alpha val="40000"/>
              </a:srgbClr>
            </a:glow>
            <a:outerShdw blurRad="50800" dist="38100" dir="13500000" algn="br" rotWithShape="0">
              <a:prstClr val="black">
                <a:alpha val="40000"/>
              </a:prstClr>
            </a:outerShdw>
          </a:effectLst>
        </p:spPr>
        <p:txBody>
          <a:bodyPr lIns="0" tIns="0" rIns="0" bIns="0"/>
          <a:lstStyle/>
          <a:p>
            <a:pPr fontAlgn="auto">
              <a:spcBef>
                <a:spcPct val="50000"/>
              </a:spcBef>
              <a:spcAft>
                <a:spcPts val="0"/>
              </a:spcAft>
              <a:defRPr/>
            </a:pPr>
            <a:endParaRPr lang="fr-FR" kern="0">
              <a:solidFill>
                <a:sysClr val="windowText" lastClr="000000"/>
              </a:solidFill>
              <a:latin typeface="Arial" charset="0"/>
            </a:endParaRPr>
          </a:p>
        </p:txBody>
      </p:sp>
      <p:grpSp>
        <p:nvGrpSpPr>
          <p:cNvPr id="11" name="Freeform 6"/>
          <p:cNvGrpSpPr>
            <a:grpSpLocks/>
          </p:cNvGrpSpPr>
          <p:nvPr/>
        </p:nvGrpSpPr>
        <p:grpSpPr bwMode="auto">
          <a:xfrm>
            <a:off x="101600" y="574675"/>
            <a:ext cx="8864600" cy="766763"/>
            <a:chOff x="4" y="442"/>
            <a:chExt cx="5744" cy="483"/>
          </a:xfrm>
        </p:grpSpPr>
        <p:pic>
          <p:nvPicPr>
            <p:cNvPr id="12" name="Freeform 6"/>
            <p:cNvPicPr>
              <a:picLocks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4" y="442"/>
              <a:ext cx="5744" cy="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34"/>
            <p:cNvSpPr txBox="1">
              <a:spLocks noChangeArrowheads="1"/>
            </p:cNvSpPr>
            <p:nvPr/>
          </p:nvSpPr>
          <p:spPr bwMode="auto">
            <a:xfrm rot="10800000">
              <a:off x="68" y="505"/>
              <a:ext cx="557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lIns="0" tIns="0" rIns="0" bIns="0"/>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defRPr/>
              </a:pPr>
              <a:endParaRPr lang="fr-FR">
                <a:solidFill>
                  <a:srgbClr val="000000"/>
                </a:solidFill>
              </a:endParaRPr>
            </a:p>
          </p:txBody>
        </p:sp>
      </p:grpSp>
      <p:pic>
        <p:nvPicPr>
          <p:cNvPr id="14" name="Resim 12"/>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292100" y="6315075"/>
            <a:ext cx="12319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Resim 14"/>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8100392" y="54847"/>
            <a:ext cx="802930" cy="554021"/>
          </a:xfrm>
          <a:prstGeom prst="rect">
            <a:avLst/>
          </a:prstGeom>
        </p:spPr>
      </p:pic>
    </p:spTree>
  </p:cSld>
  <p:clrMap bg1="lt1" tx1="dk1" bg2="lt2" tx2="dk2" accent1="accent1" accent2="accent2" accent3="accent3" accent4="accent4" accent5="accent5" accent6="accent6" hlink="hlink" folHlink="folHlink"/>
  <p:sldLayoutIdLst>
    <p:sldLayoutId id="2147484170" r:id="rId1"/>
    <p:sldLayoutId id="2147484171" r:id="rId2"/>
    <p:sldLayoutId id="2147484172" r:id="rId3"/>
    <p:sldLayoutId id="2147484173" r:id="rId4"/>
    <p:sldLayoutId id="2147484174" r:id="rId5"/>
    <p:sldLayoutId id="2147484175" r:id="rId6"/>
    <p:sldLayoutId id="2147484176" r:id="rId7"/>
    <p:sldLayoutId id="2147484177" r:id="rId8"/>
    <p:sldLayoutId id="2147484178" r:id="rId9"/>
    <p:sldLayoutId id="2147484179" r:id="rId10"/>
    <p:sldLayoutId id="2147484180" r:id="rId11"/>
    <p:sldLayoutId id="2147484181" r:id="rId12"/>
    <p:sldLayoutId id="2147484182" r:id="rId13"/>
    <p:sldLayoutId id="2147484183" r:id="rId14"/>
    <p:sldLayoutId id="2147484184" r:id="rId15"/>
    <p:sldLayoutId id="2147484185" r:id="rId16"/>
    <p:sldLayoutId id="2147484186" r:id="rId17"/>
    <p:sldLayoutId id="2147484187" r:id="rId18"/>
    <p:sldLayoutId id="2147484188" r:id="rId19"/>
    <p:sldLayoutId id="2147484189" r:id="rId20"/>
    <p:sldLayoutId id="2147484190" r:id="rId21"/>
    <p:sldLayoutId id="2147484191" r:id="rId22"/>
  </p:sldLayoutIdLst>
  <p:transition>
    <p:fade/>
  </p:transition>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8" Type="http://schemas.openxmlformats.org/officeDocument/2006/relationships/hyperlink" Target="http://www.made-in-china.com/" TargetMode="External"/><Relationship Id="rId3" Type="http://schemas.openxmlformats.org/officeDocument/2006/relationships/hyperlink" Target="http://www.sektorum.com/" TargetMode="External"/><Relationship Id="rId7" Type="http://schemas.openxmlformats.org/officeDocument/2006/relationships/hyperlink" Target="http://www.trade-india.com/" TargetMode="External"/><Relationship Id="rId2" Type="http://schemas.openxmlformats.org/officeDocument/2006/relationships/notesSlide" Target="../notesSlides/notesSlide37.xml"/><Relationship Id="rId1" Type="http://schemas.openxmlformats.org/officeDocument/2006/relationships/slideLayout" Target="../slideLayouts/slideLayout9.xml"/><Relationship Id="rId6" Type="http://schemas.openxmlformats.org/officeDocument/2006/relationships/hyperlink" Target="http://www.europages.com/" TargetMode="External"/><Relationship Id="rId5" Type="http://schemas.openxmlformats.org/officeDocument/2006/relationships/hyperlink" Target="http://www.sektor.gen.tr/" TargetMode="External"/><Relationship Id="rId4" Type="http://schemas.openxmlformats.org/officeDocument/2006/relationships/hyperlink" Target="http://www.turkiyesanayirehberi.com/"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www.ikitelliorg.com/" TargetMode="External"/><Relationship Id="rId3" Type="http://schemas.openxmlformats.org/officeDocument/2006/relationships/hyperlink" Target="http://www.google.com/" TargetMode="External"/><Relationship Id="rId7" Type="http://schemas.openxmlformats.org/officeDocument/2006/relationships/hyperlink" Target="http://www.turkdokum.com/" TargetMode="External"/><Relationship Id="rId2" Type="http://schemas.openxmlformats.org/officeDocument/2006/relationships/notesSlide" Target="../notesSlides/notesSlide38.xml"/><Relationship Id="rId1" Type="http://schemas.openxmlformats.org/officeDocument/2006/relationships/slideLayout" Target="../slideLayouts/slideLayout9.xml"/><Relationship Id="rId6" Type="http://schemas.openxmlformats.org/officeDocument/2006/relationships/hyperlink" Target="http://www.ambalajdunyasi.net/" TargetMode="External"/><Relationship Id="rId5" Type="http://schemas.openxmlformats.org/officeDocument/2006/relationships/hyperlink" Target="http://www.yahoo.com/" TargetMode="External"/><Relationship Id="rId10" Type="http://schemas.openxmlformats.org/officeDocument/2006/relationships/hyperlink" Target="http://www.btso.org.tr/" TargetMode="External"/><Relationship Id="rId4" Type="http://schemas.openxmlformats.org/officeDocument/2006/relationships/hyperlink" Target="http://www.froogle.com/" TargetMode="External"/><Relationship Id="rId9" Type="http://schemas.openxmlformats.org/officeDocument/2006/relationships/hyperlink" Target="http://www.imes.org/"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hyperlink" Target="http://www.oecd.org/" TargetMode="External"/><Relationship Id="rId7" Type="http://schemas.openxmlformats.org/officeDocument/2006/relationships/hyperlink" Target="http://www.sanayi.gov.tr/"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hyperlink" Target="http://www.expodatabase.com/" TargetMode="External"/><Relationship Id="rId5" Type="http://schemas.openxmlformats.org/officeDocument/2006/relationships/hyperlink" Target="http://www.imf.org/external/data.htm" TargetMode="External"/><Relationship Id="rId4" Type="http://schemas.openxmlformats.org/officeDocument/2006/relationships/hyperlink" Target="http://www.gold.org/"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www.thomasnet.com/" TargetMode="External"/><Relationship Id="rId3" Type="http://schemas.openxmlformats.org/officeDocument/2006/relationships/hyperlink" Target="http://www.alibaba.com/" TargetMode="External"/><Relationship Id="rId7" Type="http://schemas.openxmlformats.org/officeDocument/2006/relationships/hyperlink" Target="http://www.thomasonline.net/"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hyperlink" Target="http://www.tradeindia.com/" TargetMode="External"/><Relationship Id="rId5" Type="http://schemas.openxmlformats.org/officeDocument/2006/relationships/hyperlink" Target="http://www.europages.com/" TargetMode="External"/><Relationship Id="rId10" Type="http://schemas.openxmlformats.org/officeDocument/2006/relationships/hyperlink" Target="http://www.madeinchina.com/" TargetMode="External"/><Relationship Id="rId4" Type="http://schemas.openxmlformats.org/officeDocument/2006/relationships/hyperlink" Target="http://www.kompass.com/" TargetMode="External"/><Relationship Id="rId9" Type="http://schemas.openxmlformats.org/officeDocument/2006/relationships/hyperlink" Target="http://www.globalsources.com/"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www.firmalarturkiye.net/" TargetMode="External"/><Relationship Id="rId3" Type="http://schemas.openxmlformats.org/officeDocument/2006/relationships/hyperlink" Target="http://www.firmalardunyasi.com/" TargetMode="External"/><Relationship Id="rId7" Type="http://schemas.openxmlformats.org/officeDocument/2006/relationships/hyperlink" Target="http://www.e-sirket.com/"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www.sektorler.com/" TargetMode="External"/><Relationship Id="rId5" Type="http://schemas.openxmlformats.org/officeDocument/2006/relationships/hyperlink" Target="http://www.turkiyerehberi.gen.tr/" TargetMode="External"/><Relationship Id="rId4" Type="http://schemas.openxmlformats.org/officeDocument/2006/relationships/hyperlink" Target="http://www.firmalarrehberi.gen.tr/"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mailto:c.yesilserit@rdbe.com.tr" TargetMode="External"/><Relationship Id="rId2" Type="http://schemas.openxmlformats.org/officeDocument/2006/relationships/notesSlide" Target="../notesSlides/notesSlide52.xml"/><Relationship Id="rId1" Type="http://schemas.openxmlformats.org/officeDocument/2006/relationships/slideLayout" Target="../slideLayouts/slideLayout3.xml"/><Relationship Id="rId5" Type="http://schemas.openxmlformats.org/officeDocument/2006/relationships/hyperlink" Target="http://www.rdbe.com.tr/" TargetMode="External"/><Relationship Id="rId4" Type="http://schemas.openxmlformats.org/officeDocument/2006/relationships/hyperlink" Target="http://www.hareketegec.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2700" y="5229200"/>
            <a:ext cx="9144000" cy="1009650"/>
          </a:xfrm>
          <a:prstGeom prst="rect">
            <a:avLst/>
          </a:prstGeom>
          <a:noFill/>
          <a:ln w="9525">
            <a:noFill/>
            <a:miter lim="800000"/>
            <a:headEnd/>
            <a:tailEnd/>
          </a:ln>
        </p:spPr>
        <p:txBody>
          <a:bodyPr anchor="ctr"/>
          <a:lstStyle/>
          <a:p>
            <a:pPr algn="ctr" eaLnBrk="0" hangingPunct="0"/>
            <a:r>
              <a:rPr lang="tr-TR" altLang="tr-TR" sz="2400" dirty="0">
                <a:solidFill>
                  <a:srgbClr val="002060"/>
                </a:solidFill>
                <a:latin typeface="+mj-lt"/>
              </a:rPr>
              <a:t>Ceyhun YEŞİLŞERİT</a:t>
            </a:r>
            <a:br>
              <a:rPr lang="tr-TR" altLang="tr-TR" sz="2400" dirty="0">
                <a:solidFill>
                  <a:srgbClr val="002060"/>
                </a:solidFill>
                <a:latin typeface="+mj-lt"/>
              </a:rPr>
            </a:br>
            <a:r>
              <a:rPr lang="tr-TR" altLang="tr-TR" sz="2400" dirty="0">
                <a:solidFill>
                  <a:srgbClr val="002060"/>
                </a:solidFill>
                <a:latin typeface="+mj-lt"/>
              </a:rPr>
              <a:t>Rönesans Değişim ve Yönetişim Bilimleri Enstitüsü</a:t>
            </a:r>
          </a:p>
        </p:txBody>
      </p:sp>
      <p:sp>
        <p:nvSpPr>
          <p:cNvPr id="4100" name="Rectangle 5"/>
          <p:cNvSpPr txBox="1">
            <a:spLocks noChangeArrowheads="1"/>
          </p:cNvSpPr>
          <p:nvPr/>
        </p:nvSpPr>
        <p:spPr bwMode="auto">
          <a:xfrm>
            <a:off x="0" y="1124744"/>
            <a:ext cx="9144000" cy="649312"/>
          </a:xfrm>
          <a:prstGeom prst="rect">
            <a:avLst/>
          </a:prstGeom>
          <a:noFill/>
          <a:ln w="9525">
            <a:noFill/>
            <a:miter lim="800000"/>
            <a:headEnd/>
            <a:tailEnd/>
          </a:ln>
        </p:spPr>
        <p:txBody>
          <a:bodyPr lIns="92075" tIns="46038" rIns="92075" bIns="46038"/>
          <a:lstStyle/>
          <a:p>
            <a:pPr algn="ctr"/>
            <a:r>
              <a:rPr lang="tr-TR" altLang="tr-TR" sz="3200" dirty="0" smtClean="0">
                <a:solidFill>
                  <a:srgbClr val="FF0000"/>
                </a:solidFill>
                <a:latin typeface="+mj-lt"/>
              </a:rPr>
              <a:t>SATINALMA VE TEDARİK ZİNCİRİ YÖNETİMİ</a:t>
            </a:r>
            <a:endParaRPr lang="en-US" altLang="tr-TR" sz="3200" dirty="0">
              <a:solidFill>
                <a:srgbClr val="FF0000"/>
              </a:solidFill>
              <a:latin typeface="+mj-lt"/>
            </a:endParaRPr>
          </a:p>
        </p:txBody>
      </p:sp>
      <p:pic>
        <p:nvPicPr>
          <p:cNvPr id="6" name="İçerik Yer Tutucusu 4">
            <a:extLst>
              <a:ext uri="{FF2B5EF4-FFF2-40B4-BE49-F238E27FC236}">
                <a16:creationId xmlns:a16="http://schemas.microsoft.com/office/drawing/2014/main" id="{5778E333-2D76-4F92-B282-A4CE9D5AC07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19672" y="2271524"/>
            <a:ext cx="5904656" cy="2429070"/>
          </a:xfrm>
          <a:prstGeom prst="rect">
            <a:avLst/>
          </a:prstGeom>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yagram"/>
          <p:cNvGraphicFramePr/>
          <p:nvPr>
            <p:extLst>
              <p:ext uri="{D42A27DB-BD31-4B8C-83A1-F6EECF244321}">
                <p14:modId xmlns:p14="http://schemas.microsoft.com/office/powerpoint/2010/main" val="3849643121"/>
              </p:ext>
            </p:extLst>
          </p:nvPr>
        </p:nvGraphicFramePr>
        <p:xfrm>
          <a:off x="539552" y="908720"/>
          <a:ext cx="7992888"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87" name="3 Metin kutusu"/>
          <p:cNvSpPr txBox="1">
            <a:spLocks noChangeArrowheads="1"/>
          </p:cNvSpPr>
          <p:nvPr/>
        </p:nvSpPr>
        <p:spPr bwMode="auto">
          <a:xfrm>
            <a:off x="191087" y="96813"/>
            <a:ext cx="8053321" cy="523875"/>
          </a:xfrm>
          <a:prstGeom prst="rect">
            <a:avLst/>
          </a:prstGeom>
          <a:noFill/>
          <a:ln w="9525">
            <a:noFill/>
            <a:miter lim="800000"/>
            <a:headEnd/>
            <a:tailEnd/>
          </a:ln>
        </p:spPr>
        <p:txBody>
          <a:bodyPr lIns="92075" tIns="46038" rIns="92075" bIns="46038"/>
          <a:lstStyle/>
          <a:p>
            <a:pPr eaLnBrk="0" hangingPunct="0"/>
            <a:r>
              <a:rPr lang="tr-TR" altLang="tr-TR" sz="2800" dirty="0" smtClean="0">
                <a:solidFill>
                  <a:srgbClr val="FF0000"/>
                </a:solidFill>
                <a:latin typeface="+mj-lt"/>
              </a:rPr>
              <a:t>"</a:t>
            </a:r>
            <a:r>
              <a:rPr lang="tr-TR" altLang="tr-TR" sz="2800" dirty="0" err="1" smtClean="0">
                <a:solidFill>
                  <a:srgbClr val="FF0000"/>
                </a:solidFill>
                <a:latin typeface="+mj-lt"/>
              </a:rPr>
              <a:t>Satınalma</a:t>
            </a:r>
            <a:r>
              <a:rPr lang="tr-TR" altLang="tr-TR" sz="2800" dirty="0" smtClean="0">
                <a:solidFill>
                  <a:srgbClr val="FF0000"/>
                </a:solidFill>
                <a:latin typeface="+mj-lt"/>
              </a:rPr>
              <a:t>" </a:t>
            </a:r>
            <a:r>
              <a:rPr lang="tr-TR" altLang="tr-TR" sz="2800" dirty="0">
                <a:solidFill>
                  <a:srgbClr val="FF0000"/>
                </a:solidFill>
                <a:latin typeface="+mj-lt"/>
              </a:rPr>
              <a:t>Bölümünden Bilgi Akışı</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Dikdörtgen"/>
          <p:cNvSpPr>
            <a:spLocks noChangeArrowheads="1"/>
          </p:cNvSpPr>
          <p:nvPr/>
        </p:nvSpPr>
        <p:spPr bwMode="auto">
          <a:xfrm>
            <a:off x="430212" y="1484784"/>
            <a:ext cx="8174236" cy="3252172"/>
          </a:xfrm>
          <a:prstGeom prst="rect">
            <a:avLst/>
          </a:prstGeom>
          <a:noFill/>
          <a:ln w="9525">
            <a:noFill/>
            <a:miter lim="800000"/>
            <a:headEnd/>
            <a:tailEnd/>
          </a:ln>
        </p:spPr>
        <p:txBody>
          <a:bodyPr wrap="square">
            <a:spAutoFit/>
          </a:bodyPr>
          <a:lstStyle/>
          <a:p>
            <a:pPr marL="342900" indent="-342900" algn="just">
              <a:spcBef>
                <a:spcPts val="400"/>
              </a:spcBef>
              <a:buFont typeface="Arial" panose="020B0604020202020204" pitchFamily="34" charset="0"/>
              <a:buChar char="•"/>
            </a:pPr>
            <a:r>
              <a:rPr lang="tr-TR" altLang="tr-TR" sz="2400" b="0" dirty="0" smtClean="0">
                <a:solidFill>
                  <a:srgbClr val="002060"/>
                </a:solidFill>
                <a:latin typeface="+mj-lt"/>
              </a:rPr>
              <a:t>Planlama ve bütçeleme faaliyetleri ile şirketin kurumsallaşmasına katkı sağlama</a:t>
            </a:r>
          </a:p>
          <a:p>
            <a:pPr marL="342900" indent="-342900" algn="just">
              <a:spcBef>
                <a:spcPts val="400"/>
              </a:spcBef>
              <a:buFont typeface="Arial" panose="020B0604020202020204" pitchFamily="34" charset="0"/>
              <a:buChar char="•"/>
            </a:pPr>
            <a:r>
              <a:rPr lang="tr-TR" altLang="tr-TR" sz="2400" b="0" dirty="0" smtClean="0">
                <a:solidFill>
                  <a:srgbClr val="002060"/>
                </a:solidFill>
                <a:latin typeface="+mj-lt"/>
              </a:rPr>
              <a:t>Tedarik maliyetinin dolayısıyla satış fiyatının </a:t>
            </a:r>
            <a:r>
              <a:rPr lang="tr-TR" altLang="tr-TR" sz="2400" b="0" dirty="0">
                <a:solidFill>
                  <a:srgbClr val="002060"/>
                </a:solidFill>
                <a:latin typeface="+mj-lt"/>
              </a:rPr>
              <a:t>k</a:t>
            </a:r>
            <a:r>
              <a:rPr lang="tr-TR" altLang="tr-TR" sz="2400" b="0" dirty="0" smtClean="0">
                <a:solidFill>
                  <a:srgbClr val="002060"/>
                </a:solidFill>
                <a:latin typeface="+mj-lt"/>
              </a:rPr>
              <a:t>ontrolü </a:t>
            </a:r>
            <a:endParaRPr lang="tr-TR" altLang="tr-TR" sz="2400" b="0" dirty="0">
              <a:solidFill>
                <a:srgbClr val="002060"/>
              </a:solidFill>
              <a:latin typeface="+mj-lt"/>
            </a:endParaRPr>
          </a:p>
          <a:p>
            <a:pPr marL="342900" indent="-342900" algn="just">
              <a:spcBef>
                <a:spcPts val="400"/>
              </a:spcBef>
              <a:buFont typeface="Arial" panose="020B0604020202020204" pitchFamily="34" charset="0"/>
              <a:buChar char="•"/>
            </a:pPr>
            <a:r>
              <a:rPr lang="tr-TR" altLang="tr-TR" sz="2400" b="0" dirty="0">
                <a:solidFill>
                  <a:srgbClr val="002060"/>
                </a:solidFill>
                <a:latin typeface="+mj-lt"/>
              </a:rPr>
              <a:t>Envanter Dönüş </a:t>
            </a:r>
            <a:r>
              <a:rPr lang="tr-TR" altLang="tr-TR" sz="2400" b="0" dirty="0" smtClean="0">
                <a:solidFill>
                  <a:srgbClr val="002060"/>
                </a:solidFill>
                <a:latin typeface="+mj-lt"/>
              </a:rPr>
              <a:t>Hızını kontrol ederek karlılığı etkilemek</a:t>
            </a:r>
            <a:endParaRPr lang="tr-TR" altLang="tr-TR" sz="2400" b="0" dirty="0">
              <a:solidFill>
                <a:srgbClr val="002060"/>
              </a:solidFill>
              <a:latin typeface="+mj-lt"/>
            </a:endParaRPr>
          </a:p>
          <a:p>
            <a:pPr marL="342900" indent="-342900" algn="just">
              <a:spcBef>
                <a:spcPts val="400"/>
              </a:spcBef>
              <a:buFont typeface="Arial" panose="020B0604020202020204" pitchFamily="34" charset="0"/>
              <a:buChar char="•"/>
            </a:pPr>
            <a:r>
              <a:rPr lang="tr-TR" altLang="tr-TR" sz="2400" b="0" dirty="0" smtClean="0">
                <a:solidFill>
                  <a:srgbClr val="002060"/>
                </a:solidFill>
                <a:latin typeface="+mj-lt"/>
              </a:rPr>
              <a:t>Tedarik edilen malzemelerin kalitesini kontrol ederek üretilen ürünün </a:t>
            </a:r>
            <a:r>
              <a:rPr lang="tr-TR" altLang="tr-TR" sz="2400" b="0" dirty="0">
                <a:solidFill>
                  <a:srgbClr val="002060"/>
                </a:solidFill>
                <a:latin typeface="+mj-lt"/>
              </a:rPr>
              <a:t>kalite </a:t>
            </a:r>
            <a:r>
              <a:rPr lang="tr-TR" altLang="tr-TR" sz="2400" b="0" dirty="0" smtClean="0">
                <a:solidFill>
                  <a:srgbClr val="002060"/>
                </a:solidFill>
                <a:latin typeface="+mj-lt"/>
              </a:rPr>
              <a:t>düzeyini kontrol ve geliştirme </a:t>
            </a:r>
            <a:endParaRPr lang="tr-TR" altLang="tr-TR" sz="2400" b="0" dirty="0">
              <a:solidFill>
                <a:srgbClr val="002060"/>
              </a:solidFill>
              <a:latin typeface="+mj-lt"/>
            </a:endParaRPr>
          </a:p>
          <a:p>
            <a:pPr marL="342900" indent="-342900" algn="just">
              <a:spcBef>
                <a:spcPts val="400"/>
              </a:spcBef>
              <a:buFont typeface="Arial" panose="020B0604020202020204" pitchFamily="34" charset="0"/>
              <a:buChar char="•"/>
            </a:pPr>
            <a:r>
              <a:rPr lang="tr-TR" altLang="tr-TR" sz="2400" b="0" dirty="0" smtClean="0">
                <a:solidFill>
                  <a:srgbClr val="002060"/>
                </a:solidFill>
                <a:latin typeface="+mj-lt"/>
              </a:rPr>
              <a:t>Tedarik sürelerinin kontrolü ile müşteriye teslim süresini belirleme ve geliştirme</a:t>
            </a:r>
          </a:p>
        </p:txBody>
      </p:sp>
      <p:sp>
        <p:nvSpPr>
          <p:cNvPr id="2" name="Dikdörtgen 1"/>
          <p:cNvSpPr/>
          <p:nvPr/>
        </p:nvSpPr>
        <p:spPr>
          <a:xfrm>
            <a:off x="251520" y="44624"/>
            <a:ext cx="7920880" cy="538163"/>
          </a:xfrm>
          <a:prstGeom prst="rect">
            <a:avLst/>
          </a:prstGeom>
          <a:noFill/>
          <a:extLst/>
        </p:spPr>
        <p:txBody>
          <a:bodyPr lIns="92075" tIns="46038" rIns="92075" bIns="46038"/>
          <a:lstStyle/>
          <a:p>
            <a:pPr eaLnBrk="0" hangingPunct="0">
              <a:defRPr/>
            </a:pPr>
            <a:r>
              <a:rPr lang="tr-TR" sz="2800" dirty="0" smtClean="0">
                <a:solidFill>
                  <a:srgbClr val="FF0000"/>
                </a:solidFill>
                <a:latin typeface="+mj-lt"/>
                <a:ea typeface="+mj-ea"/>
                <a:cs typeface="Arial" pitchFamily="34" charset="0"/>
              </a:rPr>
              <a:t>“Tedarik Zinciri Yönetimi"nin Potansiyel </a:t>
            </a:r>
            <a:r>
              <a:rPr lang="tr-TR" sz="2800" dirty="0">
                <a:solidFill>
                  <a:srgbClr val="FF0000"/>
                </a:solidFill>
                <a:latin typeface="+mj-lt"/>
                <a:ea typeface="+mj-ea"/>
                <a:cs typeface="Arial" pitchFamily="34" charset="0"/>
              </a:rPr>
              <a:t>Katkıları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Dikdörtgen"/>
          <p:cNvSpPr>
            <a:spLocks noChangeArrowheads="1"/>
          </p:cNvSpPr>
          <p:nvPr/>
        </p:nvSpPr>
        <p:spPr bwMode="auto">
          <a:xfrm>
            <a:off x="467544" y="1151831"/>
            <a:ext cx="8136904" cy="4411464"/>
          </a:xfrm>
          <a:prstGeom prst="rect">
            <a:avLst/>
          </a:prstGeom>
          <a:noFill/>
          <a:ln w="9525">
            <a:noFill/>
            <a:miter lim="800000"/>
            <a:headEnd/>
            <a:tailEnd/>
          </a:ln>
        </p:spPr>
        <p:txBody>
          <a:bodyPr wrap="square">
            <a:spAutoFit/>
          </a:bodyPr>
          <a:lstStyle/>
          <a:p>
            <a:pPr marL="342900" indent="-342900" algn="just">
              <a:spcBef>
                <a:spcPts val="400"/>
              </a:spcBef>
              <a:buFont typeface="Arial" charset="0"/>
              <a:buChar char="•"/>
            </a:pPr>
            <a:r>
              <a:rPr lang="tr-TR" altLang="tr-TR" sz="2400" b="0" dirty="0" smtClean="0">
                <a:solidFill>
                  <a:srgbClr val="002060"/>
                </a:solidFill>
                <a:latin typeface="+mj-lt"/>
              </a:rPr>
              <a:t>Yeni </a:t>
            </a:r>
            <a:r>
              <a:rPr lang="tr-TR" altLang="tr-TR" sz="2400" b="0" dirty="0">
                <a:solidFill>
                  <a:srgbClr val="002060"/>
                </a:solidFill>
                <a:latin typeface="+mj-lt"/>
              </a:rPr>
              <a:t>ürün geliştirme </a:t>
            </a:r>
            <a:r>
              <a:rPr lang="tr-TR" altLang="tr-TR" sz="2400" b="0" dirty="0" smtClean="0">
                <a:solidFill>
                  <a:srgbClr val="002060"/>
                </a:solidFill>
                <a:latin typeface="+mj-lt"/>
              </a:rPr>
              <a:t>konusunda tedarikçilerle işbirliği içerisinde olarak bilgi ve maliyet tasarrufu sağlama </a:t>
            </a:r>
            <a:endParaRPr lang="tr-TR" altLang="tr-TR" sz="2400" b="0" dirty="0">
              <a:solidFill>
                <a:srgbClr val="002060"/>
              </a:solidFill>
              <a:latin typeface="+mj-lt"/>
            </a:endParaRPr>
          </a:p>
          <a:p>
            <a:pPr marL="342900" indent="-342900" algn="just">
              <a:spcBef>
                <a:spcPts val="400"/>
              </a:spcBef>
              <a:buFont typeface="Arial" charset="0"/>
              <a:buChar char="•"/>
            </a:pPr>
            <a:r>
              <a:rPr lang="tr-TR" altLang="tr-TR" sz="2400" b="0" dirty="0" smtClean="0">
                <a:solidFill>
                  <a:srgbClr val="002060"/>
                </a:solidFill>
                <a:latin typeface="+mj-lt"/>
              </a:rPr>
              <a:t>Tedarik maliyetlerini kontrol altında tutarak şirketin </a:t>
            </a:r>
            <a:r>
              <a:rPr lang="tr-TR" altLang="tr-TR" sz="2400" b="0" dirty="0">
                <a:solidFill>
                  <a:srgbClr val="002060"/>
                </a:solidFill>
                <a:latin typeface="+mj-lt"/>
              </a:rPr>
              <a:t>karlılığını </a:t>
            </a:r>
            <a:r>
              <a:rPr lang="tr-TR" altLang="tr-TR" sz="2400" b="0" dirty="0" smtClean="0">
                <a:solidFill>
                  <a:srgbClr val="002060"/>
                </a:solidFill>
                <a:latin typeface="+mj-lt"/>
              </a:rPr>
              <a:t>etkileme </a:t>
            </a:r>
            <a:endParaRPr lang="tr-TR" altLang="tr-TR" sz="2400" b="0" dirty="0">
              <a:solidFill>
                <a:srgbClr val="002060"/>
              </a:solidFill>
              <a:latin typeface="+mj-lt"/>
            </a:endParaRPr>
          </a:p>
          <a:p>
            <a:pPr marL="342900" indent="-342900" algn="just">
              <a:spcBef>
                <a:spcPts val="400"/>
              </a:spcBef>
              <a:buFont typeface="Arial" charset="0"/>
              <a:buChar char="•"/>
            </a:pPr>
            <a:r>
              <a:rPr lang="tr-TR" altLang="tr-TR" sz="2400" b="0" dirty="0" smtClean="0">
                <a:solidFill>
                  <a:srgbClr val="002060"/>
                </a:solidFill>
                <a:latin typeface="+mj-lt"/>
              </a:rPr>
              <a:t>Rakiplerin </a:t>
            </a:r>
            <a:r>
              <a:rPr lang="tr-TR" altLang="tr-TR" sz="2400" b="0" dirty="0">
                <a:solidFill>
                  <a:srgbClr val="002060"/>
                </a:solidFill>
                <a:latin typeface="+mj-lt"/>
              </a:rPr>
              <a:t>hareketlerini tedarikçiler </a:t>
            </a:r>
            <a:r>
              <a:rPr lang="tr-TR" altLang="tr-TR" sz="2400" b="0" dirty="0" smtClean="0">
                <a:solidFill>
                  <a:srgbClr val="002060"/>
                </a:solidFill>
                <a:latin typeface="+mj-lt"/>
              </a:rPr>
              <a:t>aracılığıyla izleyerek stratejik bilgi kaynağı olma </a:t>
            </a:r>
            <a:endParaRPr lang="tr-TR" altLang="tr-TR" sz="2400" b="0" dirty="0">
              <a:solidFill>
                <a:srgbClr val="002060"/>
              </a:solidFill>
              <a:latin typeface="+mj-lt"/>
            </a:endParaRPr>
          </a:p>
          <a:p>
            <a:pPr marL="342900" indent="-342900" algn="just">
              <a:spcBef>
                <a:spcPts val="400"/>
              </a:spcBef>
              <a:buFont typeface="Arial" charset="0"/>
              <a:buChar char="•"/>
            </a:pPr>
            <a:r>
              <a:rPr lang="tr-TR" altLang="tr-TR" sz="2400" b="0" dirty="0" smtClean="0">
                <a:solidFill>
                  <a:srgbClr val="002060"/>
                </a:solidFill>
                <a:latin typeface="+mj-lt"/>
              </a:rPr>
              <a:t>Stok kontrolü yoluyla üretim verimliliğini etkileme </a:t>
            </a:r>
            <a:endParaRPr lang="tr-TR" altLang="tr-TR" sz="2400" b="0" dirty="0">
              <a:solidFill>
                <a:srgbClr val="002060"/>
              </a:solidFill>
              <a:latin typeface="+mj-lt"/>
            </a:endParaRPr>
          </a:p>
          <a:p>
            <a:pPr marL="342900" indent="-342900" algn="just">
              <a:spcBef>
                <a:spcPts val="400"/>
              </a:spcBef>
              <a:buFont typeface="Arial" charset="0"/>
              <a:buChar char="•"/>
            </a:pPr>
            <a:r>
              <a:rPr lang="tr-TR" altLang="tr-TR" sz="2400" b="0" dirty="0">
                <a:solidFill>
                  <a:srgbClr val="002060"/>
                </a:solidFill>
                <a:latin typeface="+mj-lt"/>
              </a:rPr>
              <a:t>Şirketin </a:t>
            </a:r>
            <a:r>
              <a:rPr lang="tr-TR" altLang="tr-TR" sz="2400" b="0" dirty="0" smtClean="0">
                <a:solidFill>
                  <a:srgbClr val="002060"/>
                </a:solidFill>
                <a:latin typeface="+mj-lt"/>
              </a:rPr>
              <a:t>marka (imaj) yönetiminin bir parçası olarak rekabet </a:t>
            </a:r>
            <a:r>
              <a:rPr lang="tr-TR" altLang="tr-TR" sz="2400" b="0" dirty="0">
                <a:solidFill>
                  <a:srgbClr val="002060"/>
                </a:solidFill>
                <a:latin typeface="+mj-lt"/>
              </a:rPr>
              <a:t>avantajı </a:t>
            </a:r>
            <a:r>
              <a:rPr lang="tr-TR" altLang="tr-TR" sz="2400" b="0" dirty="0" smtClean="0">
                <a:solidFill>
                  <a:srgbClr val="002060"/>
                </a:solidFill>
                <a:latin typeface="+mj-lt"/>
              </a:rPr>
              <a:t>sağlamasına katkı verme</a:t>
            </a:r>
            <a:endParaRPr lang="tr-TR" altLang="tr-TR" sz="2400" b="0" dirty="0">
              <a:solidFill>
                <a:srgbClr val="002060"/>
              </a:solidFill>
              <a:latin typeface="+mj-lt"/>
            </a:endParaRPr>
          </a:p>
          <a:p>
            <a:pPr marL="342900" indent="-342900" algn="just">
              <a:spcBef>
                <a:spcPts val="400"/>
              </a:spcBef>
              <a:buFont typeface="Arial" charset="0"/>
              <a:buChar char="•"/>
            </a:pPr>
            <a:r>
              <a:rPr lang="tr-TR" altLang="tr-TR" sz="2400" b="0" dirty="0">
                <a:solidFill>
                  <a:srgbClr val="002060"/>
                </a:solidFill>
                <a:latin typeface="+mj-lt"/>
              </a:rPr>
              <a:t>Şirket stratejisinin ve sosyal sorumluluğunun dışarıya yansıdığı </a:t>
            </a:r>
            <a:r>
              <a:rPr lang="tr-TR" altLang="tr-TR" sz="2400" b="0" dirty="0" smtClean="0">
                <a:solidFill>
                  <a:srgbClr val="002060"/>
                </a:solidFill>
                <a:latin typeface="+mj-lt"/>
              </a:rPr>
              <a:t>yer olarak vitrin görevi görme (Ticari itibar)</a:t>
            </a:r>
            <a:endParaRPr lang="tr-TR" altLang="tr-TR" sz="2400" b="0" dirty="0">
              <a:solidFill>
                <a:srgbClr val="002060"/>
              </a:solidFill>
              <a:latin typeface="+mj-lt"/>
            </a:endParaRPr>
          </a:p>
        </p:txBody>
      </p:sp>
      <p:sp>
        <p:nvSpPr>
          <p:cNvPr id="4" name="Dikdörtgen 1"/>
          <p:cNvSpPr/>
          <p:nvPr/>
        </p:nvSpPr>
        <p:spPr>
          <a:xfrm>
            <a:off x="215106" y="43068"/>
            <a:ext cx="9036050" cy="538163"/>
          </a:xfrm>
          <a:prstGeom prst="rect">
            <a:avLst/>
          </a:prstGeom>
          <a:noFill/>
          <a:extLst/>
        </p:spPr>
        <p:txBody>
          <a:bodyPr lIns="92075" tIns="46038" rIns="92075" bIns="46038"/>
          <a:lstStyle/>
          <a:p>
            <a:pPr eaLnBrk="0" hangingPunct="0">
              <a:defRPr/>
            </a:pPr>
            <a:r>
              <a:rPr lang="tr-TR" sz="2800" dirty="0" smtClean="0">
                <a:solidFill>
                  <a:srgbClr val="FF0000"/>
                </a:solidFill>
                <a:latin typeface="+mj-lt"/>
                <a:ea typeface="+mj-ea"/>
                <a:cs typeface="Arial" pitchFamily="34" charset="0"/>
              </a:rPr>
              <a:t>“Tedarik Zinciri Yönetimi"nin Potansiyel </a:t>
            </a:r>
            <a:r>
              <a:rPr lang="tr-TR" sz="2800" dirty="0">
                <a:solidFill>
                  <a:srgbClr val="FF0000"/>
                </a:solidFill>
                <a:latin typeface="+mj-lt"/>
                <a:ea typeface="+mj-ea"/>
                <a:cs typeface="Arial" pitchFamily="34" charset="0"/>
              </a:rPr>
              <a:t>Katkıları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195832" y="44624"/>
            <a:ext cx="7760544" cy="523875"/>
          </a:xfrm>
          <a:noFill/>
        </p:spPr>
        <p:txBody>
          <a:bodyPr lIns="92075" tIns="46038" rIns="92075" bIns="46038"/>
          <a:lstStyle/>
          <a:p>
            <a:pPr algn="l" eaLnBrk="0" hangingPunct="0"/>
            <a:r>
              <a:rPr lang="tr-TR" altLang="tr-TR" sz="2800" b="1" dirty="0">
                <a:solidFill>
                  <a:srgbClr val="FF0000"/>
                </a:solidFill>
                <a:cs typeface="Arial" pitchFamily="34" charset="0"/>
              </a:rPr>
              <a:t>"</a:t>
            </a:r>
            <a:r>
              <a:rPr lang="tr-TR" altLang="tr-TR" sz="2800" b="1" dirty="0" err="1">
                <a:solidFill>
                  <a:srgbClr val="FF0000"/>
                </a:solidFill>
                <a:cs typeface="Arial" pitchFamily="34" charset="0"/>
              </a:rPr>
              <a:t>Satınalma"nın</a:t>
            </a:r>
            <a:r>
              <a:rPr lang="tr-TR" altLang="tr-TR" sz="2800" b="1" dirty="0">
                <a:solidFill>
                  <a:srgbClr val="FF0000"/>
                </a:solidFill>
                <a:cs typeface="Arial" pitchFamily="34" charset="0"/>
              </a:rPr>
              <a:t> Performans Ölçüm Kriterleri </a:t>
            </a:r>
          </a:p>
        </p:txBody>
      </p:sp>
      <p:sp>
        <p:nvSpPr>
          <p:cNvPr id="18435" name="Rectangle 3"/>
          <p:cNvSpPr>
            <a:spLocks noGrp="1" noChangeArrowheads="1"/>
          </p:cNvSpPr>
          <p:nvPr>
            <p:ph idx="1"/>
          </p:nvPr>
        </p:nvSpPr>
        <p:spPr>
          <a:xfrm>
            <a:off x="323528" y="1772816"/>
            <a:ext cx="8388548" cy="3621504"/>
          </a:xfrm>
        </p:spPr>
        <p:txBody>
          <a:bodyPr wrap="square">
            <a:spAutoFit/>
          </a:bodyPr>
          <a:lstStyle/>
          <a:p>
            <a:pPr algn="just">
              <a:spcBef>
                <a:spcPts val="400"/>
              </a:spcBef>
            </a:pPr>
            <a:r>
              <a:rPr lang="tr-TR" altLang="tr-TR" sz="2400" b="1" dirty="0" smtClean="0">
                <a:solidFill>
                  <a:srgbClr val="002060"/>
                </a:solidFill>
                <a:latin typeface="+mj-lt"/>
                <a:cs typeface="Arial" charset="0"/>
              </a:rPr>
              <a:t>Yıllık Maliyet Avantajları</a:t>
            </a:r>
          </a:p>
          <a:p>
            <a:pPr marL="704850" lvl="1" indent="-342900" algn="just">
              <a:spcBef>
                <a:spcPts val="400"/>
              </a:spcBef>
            </a:pPr>
            <a:r>
              <a:rPr lang="tr-TR" altLang="tr-TR" sz="2400" dirty="0" smtClean="0">
                <a:solidFill>
                  <a:srgbClr val="002060"/>
                </a:solidFill>
                <a:latin typeface="+mj-lt"/>
                <a:cs typeface="Arial" charset="0"/>
              </a:rPr>
              <a:t>Yıllık bazda toplam maliyet avantajlarınız; </a:t>
            </a:r>
            <a:r>
              <a:rPr lang="tr-TR" altLang="tr-TR" sz="2400" dirty="0" err="1" smtClean="0">
                <a:solidFill>
                  <a:srgbClr val="002060"/>
                </a:solidFill>
                <a:latin typeface="+mj-lt"/>
                <a:cs typeface="Arial" charset="0"/>
              </a:rPr>
              <a:t>satınalmanızın</a:t>
            </a:r>
            <a:r>
              <a:rPr lang="tr-TR" altLang="tr-TR" sz="2400" dirty="0" smtClean="0">
                <a:solidFill>
                  <a:srgbClr val="002060"/>
                </a:solidFill>
                <a:latin typeface="+mj-lt"/>
                <a:cs typeface="Arial" charset="0"/>
              </a:rPr>
              <a:t> şirketinizin finansal başarısına sağladığı katkının önemli bir göstergesidir.</a:t>
            </a:r>
          </a:p>
          <a:p>
            <a:pPr marL="704850" lvl="1" indent="-342900" algn="just">
              <a:spcBef>
                <a:spcPts val="400"/>
              </a:spcBef>
              <a:buNone/>
            </a:pPr>
            <a:endParaRPr lang="tr-TR" altLang="tr-TR" sz="2400" dirty="0" smtClean="0">
              <a:solidFill>
                <a:srgbClr val="002060"/>
              </a:solidFill>
              <a:latin typeface="+mj-lt"/>
              <a:cs typeface="Arial" charset="0"/>
            </a:endParaRPr>
          </a:p>
          <a:p>
            <a:pPr algn="just">
              <a:spcBef>
                <a:spcPts val="400"/>
              </a:spcBef>
            </a:pPr>
            <a:r>
              <a:rPr lang="tr-TR" altLang="tr-TR" sz="2400" b="1" dirty="0" smtClean="0">
                <a:solidFill>
                  <a:srgbClr val="002060"/>
                </a:solidFill>
                <a:latin typeface="+mj-lt"/>
                <a:cs typeface="Arial" charset="0"/>
              </a:rPr>
              <a:t>Yıllık Maliyet Avantajları / </a:t>
            </a:r>
            <a:r>
              <a:rPr lang="tr-TR" altLang="tr-TR" sz="2400" b="1" dirty="0" err="1" smtClean="0">
                <a:solidFill>
                  <a:srgbClr val="002060"/>
                </a:solidFill>
                <a:latin typeface="+mj-lt"/>
                <a:cs typeface="Arial" charset="0"/>
              </a:rPr>
              <a:t>Satınalmanın</a:t>
            </a:r>
            <a:r>
              <a:rPr lang="tr-TR" altLang="tr-TR" sz="2400" b="1" dirty="0" smtClean="0">
                <a:solidFill>
                  <a:srgbClr val="002060"/>
                </a:solidFill>
                <a:latin typeface="+mj-lt"/>
                <a:cs typeface="Arial" charset="0"/>
              </a:rPr>
              <a:t> Kontrolündeki Harcamalar</a:t>
            </a:r>
          </a:p>
          <a:p>
            <a:pPr marL="704850" lvl="1" indent="-342900" algn="just">
              <a:spcBef>
                <a:spcPts val="400"/>
              </a:spcBef>
            </a:pPr>
            <a:r>
              <a:rPr lang="tr-TR" altLang="tr-TR" sz="2400" dirty="0" smtClean="0">
                <a:solidFill>
                  <a:srgbClr val="002060"/>
                </a:solidFill>
                <a:latin typeface="+mj-lt"/>
                <a:cs typeface="Arial" charset="0"/>
              </a:rPr>
              <a:t>Bu oran, </a:t>
            </a:r>
            <a:r>
              <a:rPr lang="tr-TR" altLang="tr-TR" sz="2400" dirty="0" err="1" smtClean="0">
                <a:solidFill>
                  <a:srgbClr val="002060"/>
                </a:solidFill>
                <a:latin typeface="+mj-lt"/>
                <a:cs typeface="Arial" charset="0"/>
              </a:rPr>
              <a:t>satınalmanın</a:t>
            </a:r>
            <a:r>
              <a:rPr lang="tr-TR" altLang="tr-TR" sz="2400" dirty="0" smtClean="0">
                <a:solidFill>
                  <a:srgbClr val="002060"/>
                </a:solidFill>
                <a:latin typeface="+mj-lt"/>
                <a:cs typeface="Arial" charset="0"/>
              </a:rPr>
              <a:t> üzerine düşen sorumluluklarını yerine getirdiğinin ve etkili </a:t>
            </a:r>
            <a:r>
              <a:rPr lang="tr-TR" altLang="tr-TR" sz="2400" dirty="0" err="1" smtClean="0">
                <a:solidFill>
                  <a:srgbClr val="002060"/>
                </a:solidFill>
                <a:latin typeface="+mj-lt"/>
                <a:cs typeface="Arial" charset="0"/>
              </a:rPr>
              <a:t>satınalma</a:t>
            </a:r>
            <a:r>
              <a:rPr lang="tr-TR" altLang="tr-TR" sz="2400" dirty="0" smtClean="0">
                <a:solidFill>
                  <a:srgbClr val="002060"/>
                </a:solidFill>
                <a:latin typeface="+mj-lt"/>
                <a:cs typeface="Arial" charset="0"/>
              </a:rPr>
              <a:t> yaptığının bir ölçüsüdür.</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251520" y="44624"/>
            <a:ext cx="7128792" cy="523875"/>
          </a:xfrm>
          <a:noFill/>
          <a:ln>
            <a:miter lim="800000"/>
            <a:headEnd/>
            <a:tailEnd/>
          </a:ln>
        </p:spPr>
        <p:txBody>
          <a:bodyPr vert="horz" wrap="square" lIns="92075" tIns="46038" rIns="92075" bIns="46038" numCol="1" anchor="t" anchorCtr="0" compatLnSpc="1">
            <a:prstTxWarp prst="textNoShape">
              <a:avLst/>
            </a:prstTxWarp>
          </a:bodyPr>
          <a:lstStyle/>
          <a:p>
            <a:pPr algn="l"/>
            <a:r>
              <a:rPr lang="tr-TR" altLang="tr-TR" sz="2800" b="1" dirty="0" smtClean="0">
                <a:solidFill>
                  <a:srgbClr val="FF0000"/>
                </a:solidFill>
                <a:cs typeface="Arial" charset="0"/>
              </a:rPr>
              <a:t>"</a:t>
            </a:r>
            <a:r>
              <a:rPr lang="tr-TR" altLang="tr-TR" sz="2800" b="1" dirty="0" err="1" smtClean="0">
                <a:solidFill>
                  <a:srgbClr val="FF0000"/>
                </a:solidFill>
                <a:cs typeface="Arial" charset="0"/>
              </a:rPr>
              <a:t>Satınalma"nın</a:t>
            </a:r>
            <a:r>
              <a:rPr lang="tr-TR" altLang="tr-TR" sz="2800" b="1" dirty="0" smtClean="0">
                <a:solidFill>
                  <a:srgbClr val="FF0000"/>
                </a:solidFill>
                <a:cs typeface="Arial" charset="0"/>
              </a:rPr>
              <a:t> Performans Ölçüm Kriterleri </a:t>
            </a:r>
          </a:p>
        </p:txBody>
      </p:sp>
      <p:sp>
        <p:nvSpPr>
          <p:cNvPr id="19459" name="Rectangle 3"/>
          <p:cNvSpPr>
            <a:spLocks noGrp="1" noChangeArrowheads="1"/>
          </p:cNvSpPr>
          <p:nvPr>
            <p:ph idx="1"/>
          </p:nvPr>
        </p:nvSpPr>
        <p:spPr>
          <a:xfrm>
            <a:off x="342106" y="1916832"/>
            <a:ext cx="8459788" cy="2359620"/>
          </a:xfrm>
        </p:spPr>
        <p:txBody>
          <a:bodyPr>
            <a:spAutoFit/>
          </a:bodyPr>
          <a:lstStyle/>
          <a:p>
            <a:pPr algn="just">
              <a:spcBef>
                <a:spcPts val="400"/>
              </a:spcBef>
            </a:pPr>
            <a:r>
              <a:rPr lang="tr-TR" altLang="tr-TR" sz="2400" b="1" dirty="0" err="1" smtClean="0">
                <a:solidFill>
                  <a:srgbClr val="002060"/>
                </a:solidFill>
                <a:latin typeface="+mj-lt"/>
                <a:cs typeface="Arial" charset="0"/>
              </a:rPr>
              <a:t>Satınalma</a:t>
            </a:r>
            <a:r>
              <a:rPr lang="tr-TR" altLang="tr-TR" sz="2400" b="1" dirty="0" smtClean="0">
                <a:solidFill>
                  <a:srgbClr val="002060"/>
                </a:solidFill>
                <a:latin typeface="+mj-lt"/>
                <a:cs typeface="Arial" charset="0"/>
              </a:rPr>
              <a:t> Yatırımın Geri Dönüşü </a:t>
            </a:r>
          </a:p>
          <a:p>
            <a:pPr marL="704850" lvl="1" indent="-342900" algn="just">
              <a:spcBef>
                <a:spcPts val="400"/>
              </a:spcBef>
            </a:pPr>
            <a:r>
              <a:rPr lang="tr-TR" altLang="tr-TR" sz="2400" dirty="0" smtClean="0">
                <a:solidFill>
                  <a:srgbClr val="002060"/>
                </a:solidFill>
                <a:latin typeface="+mj-lt"/>
                <a:cs typeface="Arial" charset="0"/>
              </a:rPr>
              <a:t>Nasıl ki bir yatırım yapılacağı zaman, yatırımın geri dönüş oranı hesaplanıyorsa; siz de </a:t>
            </a:r>
            <a:r>
              <a:rPr lang="tr-TR" altLang="tr-TR" sz="2400" dirty="0" err="1" smtClean="0">
                <a:solidFill>
                  <a:srgbClr val="002060"/>
                </a:solidFill>
                <a:latin typeface="+mj-lt"/>
                <a:cs typeface="Arial" charset="0"/>
              </a:rPr>
              <a:t>satınalmanızdaki</a:t>
            </a:r>
            <a:r>
              <a:rPr lang="tr-TR" altLang="tr-TR" sz="2400" dirty="0" smtClean="0">
                <a:solidFill>
                  <a:srgbClr val="002060"/>
                </a:solidFill>
                <a:latin typeface="+mj-lt"/>
                <a:cs typeface="Arial" charset="0"/>
              </a:rPr>
              <a:t> yatırımın geri dönüş oranını hesaplamalısınız. Başka bir ifadeyle; Yıllık Maliyet Avantajları / </a:t>
            </a:r>
            <a:r>
              <a:rPr lang="tr-TR" altLang="tr-TR" sz="2400" dirty="0" err="1" smtClean="0">
                <a:solidFill>
                  <a:srgbClr val="002060"/>
                </a:solidFill>
                <a:latin typeface="+mj-lt"/>
                <a:cs typeface="Arial" charset="0"/>
              </a:rPr>
              <a:t>Satınalmanın</a:t>
            </a:r>
            <a:r>
              <a:rPr lang="tr-TR" altLang="tr-TR" sz="2400" dirty="0" smtClean="0">
                <a:solidFill>
                  <a:srgbClr val="002060"/>
                </a:solidFill>
                <a:latin typeface="+mj-lt"/>
                <a:cs typeface="Arial" charset="0"/>
              </a:rPr>
              <a:t> </a:t>
            </a:r>
            <a:r>
              <a:rPr lang="tr-TR" altLang="tr-TR" sz="2400" dirty="0" err="1" smtClean="0">
                <a:solidFill>
                  <a:srgbClr val="002060"/>
                </a:solidFill>
                <a:latin typeface="+mj-lt"/>
                <a:cs typeface="Arial" charset="0"/>
              </a:rPr>
              <a:t>Operasyonel</a:t>
            </a:r>
            <a:r>
              <a:rPr lang="tr-TR" altLang="tr-TR" sz="2400" dirty="0" smtClean="0">
                <a:solidFill>
                  <a:srgbClr val="002060"/>
                </a:solidFill>
                <a:latin typeface="+mj-lt"/>
                <a:cs typeface="Arial" charset="0"/>
              </a:rPr>
              <a:t> Maliyetleri oranıdır.</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bwMode="auto">
          <a:xfrm>
            <a:off x="266438" y="76175"/>
            <a:ext cx="7761946" cy="544513"/>
          </a:xfrm>
          <a:noFill/>
          <a:ln>
            <a:miter lim="800000"/>
            <a:headEnd/>
            <a:tailEnd/>
          </a:ln>
        </p:spPr>
        <p:txBody>
          <a:bodyPr vert="horz" wrap="square" lIns="92075" tIns="46038" rIns="92075" bIns="46038" numCol="1" anchor="t" anchorCtr="0" compatLnSpc="1">
            <a:prstTxWarp prst="textNoShape">
              <a:avLst/>
            </a:prstTxWarp>
          </a:bodyPr>
          <a:lstStyle/>
          <a:p>
            <a:pPr algn="l"/>
            <a:r>
              <a:rPr lang="tr-TR" altLang="tr-TR" sz="2800" b="1" dirty="0" smtClean="0">
                <a:solidFill>
                  <a:srgbClr val="FF0000"/>
                </a:solidFill>
                <a:cs typeface="Arial" charset="0"/>
              </a:rPr>
              <a:t>"</a:t>
            </a:r>
            <a:r>
              <a:rPr lang="tr-TR" altLang="tr-TR" sz="2800" b="1" dirty="0" err="1" smtClean="0">
                <a:solidFill>
                  <a:srgbClr val="FF0000"/>
                </a:solidFill>
                <a:cs typeface="Arial" charset="0"/>
              </a:rPr>
              <a:t>Satınalma"nın</a:t>
            </a:r>
            <a:r>
              <a:rPr lang="tr-TR" altLang="tr-TR" sz="2800" b="1" dirty="0" smtClean="0">
                <a:solidFill>
                  <a:srgbClr val="FF0000"/>
                </a:solidFill>
                <a:cs typeface="Arial" charset="0"/>
              </a:rPr>
              <a:t> Performans Ölçüm Kriterleri </a:t>
            </a:r>
          </a:p>
        </p:txBody>
      </p:sp>
      <p:sp>
        <p:nvSpPr>
          <p:cNvPr id="20482" name="Rectangle 3"/>
          <p:cNvSpPr>
            <a:spLocks noGrp="1" noChangeArrowheads="1"/>
          </p:cNvSpPr>
          <p:nvPr>
            <p:ph idx="1"/>
          </p:nvPr>
        </p:nvSpPr>
        <p:spPr>
          <a:xfrm>
            <a:off x="288032" y="2110204"/>
            <a:ext cx="8604448" cy="3046988"/>
          </a:xfrm>
        </p:spPr>
        <p:txBody>
          <a:bodyPr wrap="square">
            <a:spAutoFit/>
          </a:bodyPr>
          <a:lstStyle/>
          <a:p>
            <a:pPr algn="just">
              <a:spcBef>
                <a:spcPct val="0"/>
              </a:spcBef>
            </a:pPr>
            <a:r>
              <a:rPr lang="tr-TR" altLang="tr-TR" sz="2400" b="1" dirty="0" smtClean="0">
                <a:solidFill>
                  <a:srgbClr val="002060"/>
                </a:solidFill>
                <a:latin typeface="+mj-lt"/>
                <a:cs typeface="Arial" charset="0"/>
              </a:rPr>
              <a:t>Tedarikçi Zamanında Teslimat Oranı (Hedef : %100)</a:t>
            </a:r>
          </a:p>
          <a:p>
            <a:pPr marL="704850" lvl="1" indent="-342900" algn="just">
              <a:spcBef>
                <a:spcPct val="0"/>
              </a:spcBef>
            </a:pPr>
            <a:r>
              <a:rPr lang="tr-TR" altLang="tr-TR" sz="2400" dirty="0" smtClean="0">
                <a:solidFill>
                  <a:srgbClr val="002060"/>
                </a:solidFill>
                <a:latin typeface="+mj-lt"/>
                <a:cs typeface="Arial" charset="0"/>
              </a:rPr>
              <a:t>Bu kriter </a:t>
            </a:r>
            <a:r>
              <a:rPr lang="tr-TR" altLang="tr-TR" sz="2400" dirty="0" err="1" smtClean="0">
                <a:solidFill>
                  <a:srgbClr val="002060"/>
                </a:solidFill>
                <a:latin typeface="+mj-lt"/>
                <a:cs typeface="Arial" charset="0"/>
              </a:rPr>
              <a:t>satınalmanın</a:t>
            </a:r>
            <a:r>
              <a:rPr lang="tr-TR" altLang="tr-TR" sz="2400" dirty="0" smtClean="0">
                <a:solidFill>
                  <a:srgbClr val="002060"/>
                </a:solidFill>
                <a:latin typeface="+mj-lt"/>
                <a:cs typeface="Arial" charset="0"/>
              </a:rPr>
              <a:t> yönettiği tedarikçilerin, talepleri ne derece zamanında yerine getirebildiğini gösterir. </a:t>
            </a:r>
          </a:p>
          <a:p>
            <a:pPr marL="704850" lvl="1" indent="-342900" algn="just">
              <a:spcBef>
                <a:spcPct val="0"/>
              </a:spcBef>
              <a:buFont typeface="Arial" charset="0"/>
              <a:buNone/>
            </a:pPr>
            <a:endParaRPr lang="tr-TR" altLang="tr-TR" sz="2400" dirty="0" smtClean="0">
              <a:solidFill>
                <a:srgbClr val="002060"/>
              </a:solidFill>
              <a:latin typeface="+mj-lt"/>
              <a:cs typeface="Arial" charset="0"/>
            </a:endParaRPr>
          </a:p>
          <a:p>
            <a:pPr algn="just">
              <a:spcBef>
                <a:spcPct val="0"/>
              </a:spcBef>
            </a:pPr>
            <a:r>
              <a:rPr lang="tr-TR" altLang="tr-TR" sz="2400" b="1" dirty="0" smtClean="0">
                <a:solidFill>
                  <a:srgbClr val="002060"/>
                </a:solidFill>
                <a:latin typeface="+mj-lt"/>
                <a:cs typeface="Arial" charset="0"/>
              </a:rPr>
              <a:t>Tedarikçi Hata Oranı (Hedef : %0)</a:t>
            </a:r>
          </a:p>
          <a:p>
            <a:pPr marL="704850" lvl="1" indent="-342900" algn="just">
              <a:spcBef>
                <a:spcPct val="0"/>
              </a:spcBef>
            </a:pPr>
            <a:r>
              <a:rPr lang="tr-TR" altLang="tr-TR" sz="2400" dirty="0" smtClean="0">
                <a:solidFill>
                  <a:srgbClr val="002060"/>
                </a:solidFill>
                <a:latin typeface="+mj-lt"/>
                <a:cs typeface="Arial" charset="0"/>
              </a:rPr>
              <a:t>Bu oran </a:t>
            </a:r>
            <a:r>
              <a:rPr lang="tr-TR" altLang="tr-TR" sz="2400" dirty="0" err="1" smtClean="0">
                <a:solidFill>
                  <a:srgbClr val="002060"/>
                </a:solidFill>
                <a:latin typeface="+mj-lt"/>
                <a:cs typeface="Arial" charset="0"/>
              </a:rPr>
              <a:t>satınalmanın</a:t>
            </a:r>
            <a:r>
              <a:rPr lang="tr-TR" altLang="tr-TR" sz="2400" dirty="0" smtClean="0">
                <a:solidFill>
                  <a:srgbClr val="002060"/>
                </a:solidFill>
                <a:latin typeface="+mj-lt"/>
                <a:cs typeface="Arial" charset="0"/>
              </a:rPr>
              <a:t> yönettiği tedarikçilerin doğru seçilip, seçilmediğini; sürekli iyileşme eğiliminde olup, olmadığını gösterecektir.</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bwMode="auto">
          <a:xfrm>
            <a:off x="215681" y="116632"/>
            <a:ext cx="7740695" cy="544513"/>
          </a:xfrm>
          <a:noFill/>
          <a:ln>
            <a:miter lim="800000"/>
            <a:headEnd/>
            <a:tailEnd/>
          </a:ln>
        </p:spPr>
        <p:txBody>
          <a:bodyPr vert="horz" wrap="square" lIns="92075" tIns="46038" rIns="92075" bIns="46038" numCol="1" anchor="t" anchorCtr="0" compatLnSpc="1">
            <a:prstTxWarp prst="textNoShape">
              <a:avLst/>
            </a:prstTxWarp>
          </a:bodyPr>
          <a:lstStyle/>
          <a:p>
            <a:pPr algn="l"/>
            <a:r>
              <a:rPr lang="tr-TR" altLang="tr-TR" sz="2800" b="1" dirty="0" smtClean="0">
                <a:solidFill>
                  <a:srgbClr val="FF0000"/>
                </a:solidFill>
                <a:cs typeface="Arial" charset="0"/>
              </a:rPr>
              <a:t>"</a:t>
            </a:r>
            <a:r>
              <a:rPr lang="tr-TR" altLang="tr-TR" sz="2800" b="1" dirty="0" err="1" smtClean="0">
                <a:solidFill>
                  <a:srgbClr val="FF0000"/>
                </a:solidFill>
                <a:cs typeface="Arial" charset="0"/>
              </a:rPr>
              <a:t>Satınalma"nın</a:t>
            </a:r>
            <a:r>
              <a:rPr lang="tr-TR" altLang="tr-TR" sz="2800" b="1" dirty="0" smtClean="0">
                <a:solidFill>
                  <a:srgbClr val="FF0000"/>
                </a:solidFill>
                <a:cs typeface="Arial" charset="0"/>
              </a:rPr>
              <a:t> Performans Ölçüm Kriterleri </a:t>
            </a:r>
          </a:p>
        </p:txBody>
      </p:sp>
      <p:sp>
        <p:nvSpPr>
          <p:cNvPr id="21506" name="Rectangle 3"/>
          <p:cNvSpPr>
            <a:spLocks noGrp="1" noChangeArrowheads="1"/>
          </p:cNvSpPr>
          <p:nvPr>
            <p:ph idx="1"/>
          </p:nvPr>
        </p:nvSpPr>
        <p:spPr>
          <a:xfrm>
            <a:off x="215681" y="1556792"/>
            <a:ext cx="8568952" cy="3416320"/>
          </a:xfrm>
        </p:spPr>
        <p:txBody>
          <a:bodyPr wrap="square">
            <a:spAutoFit/>
          </a:bodyPr>
          <a:lstStyle/>
          <a:p>
            <a:pPr algn="just">
              <a:spcBef>
                <a:spcPct val="0"/>
              </a:spcBef>
            </a:pPr>
            <a:r>
              <a:rPr lang="tr-TR" altLang="tr-TR" sz="2400" b="1" dirty="0" smtClean="0">
                <a:solidFill>
                  <a:srgbClr val="002060"/>
                </a:solidFill>
                <a:latin typeface="+mj-lt"/>
                <a:cs typeface="Arial" charset="0"/>
              </a:rPr>
              <a:t>İç Müşteri Memnuniyet Derecesi (Hedef : %100)</a:t>
            </a:r>
          </a:p>
          <a:p>
            <a:pPr marL="704850" lvl="1" indent="-342900" algn="just">
              <a:spcBef>
                <a:spcPct val="0"/>
              </a:spcBef>
            </a:pPr>
            <a:r>
              <a:rPr lang="tr-TR" altLang="tr-TR" sz="2400" dirty="0" smtClean="0">
                <a:solidFill>
                  <a:srgbClr val="002060"/>
                </a:solidFill>
                <a:latin typeface="+mj-lt"/>
                <a:cs typeface="Arial" charset="0"/>
              </a:rPr>
              <a:t>Bu puan; </a:t>
            </a:r>
            <a:r>
              <a:rPr lang="tr-TR" altLang="tr-TR" sz="2400" dirty="0" err="1" smtClean="0">
                <a:solidFill>
                  <a:srgbClr val="002060"/>
                </a:solidFill>
                <a:latin typeface="+mj-lt"/>
                <a:cs typeface="Arial" charset="0"/>
              </a:rPr>
              <a:t>satınalmanızın</a:t>
            </a:r>
            <a:r>
              <a:rPr lang="tr-TR" altLang="tr-TR" sz="2400" dirty="0" smtClean="0">
                <a:solidFill>
                  <a:srgbClr val="002060"/>
                </a:solidFill>
                <a:latin typeface="+mj-lt"/>
                <a:cs typeface="Arial" charset="0"/>
              </a:rPr>
              <a:t> iç müşterilerin taleplerini doğru şekilde yerine getirip, getirmediğinizi gösterecektir. Anket şeklinde düzenlenir.</a:t>
            </a:r>
          </a:p>
          <a:p>
            <a:pPr marL="704850" lvl="1" indent="-342900" algn="just">
              <a:spcBef>
                <a:spcPct val="0"/>
              </a:spcBef>
              <a:buFont typeface="Arial" charset="0"/>
              <a:buNone/>
            </a:pPr>
            <a:endParaRPr lang="tr-TR" altLang="tr-TR" sz="2400" dirty="0" smtClean="0">
              <a:solidFill>
                <a:srgbClr val="002060"/>
              </a:solidFill>
              <a:latin typeface="+mj-lt"/>
              <a:cs typeface="Arial" charset="0"/>
            </a:endParaRPr>
          </a:p>
          <a:p>
            <a:pPr algn="just">
              <a:spcBef>
                <a:spcPct val="0"/>
              </a:spcBef>
            </a:pPr>
            <a:r>
              <a:rPr lang="tr-TR" altLang="tr-TR" sz="2400" b="1" dirty="0" err="1" smtClean="0">
                <a:solidFill>
                  <a:srgbClr val="002060"/>
                </a:solidFill>
                <a:latin typeface="+mj-lt"/>
                <a:cs typeface="Arial" charset="0"/>
              </a:rPr>
              <a:t>Satınalma</a:t>
            </a:r>
            <a:r>
              <a:rPr lang="tr-TR" altLang="tr-TR" sz="2400" b="1" dirty="0" smtClean="0">
                <a:solidFill>
                  <a:srgbClr val="002060"/>
                </a:solidFill>
                <a:latin typeface="+mj-lt"/>
                <a:cs typeface="Arial" charset="0"/>
              </a:rPr>
              <a:t> Çevrim Süresi</a:t>
            </a:r>
          </a:p>
          <a:p>
            <a:pPr marL="704850" lvl="1" indent="-342900" algn="just">
              <a:spcBef>
                <a:spcPct val="0"/>
              </a:spcBef>
            </a:pPr>
            <a:r>
              <a:rPr lang="tr-TR" altLang="tr-TR" sz="2400" dirty="0" err="1" smtClean="0">
                <a:solidFill>
                  <a:srgbClr val="002060"/>
                </a:solidFill>
                <a:latin typeface="+mj-lt"/>
                <a:cs typeface="Arial" charset="0"/>
              </a:rPr>
              <a:t>Satınalma</a:t>
            </a:r>
            <a:r>
              <a:rPr lang="tr-TR" altLang="tr-TR" sz="2400" dirty="0" smtClean="0">
                <a:solidFill>
                  <a:srgbClr val="002060"/>
                </a:solidFill>
                <a:latin typeface="+mj-lt"/>
                <a:cs typeface="Arial" charset="0"/>
              </a:rPr>
              <a:t> çevrim süresi; </a:t>
            </a:r>
            <a:r>
              <a:rPr lang="tr-TR" altLang="tr-TR" sz="2400" dirty="0" err="1" smtClean="0">
                <a:solidFill>
                  <a:srgbClr val="002060"/>
                </a:solidFill>
                <a:latin typeface="+mj-lt"/>
                <a:cs typeface="Arial" charset="0"/>
              </a:rPr>
              <a:t>satınalma</a:t>
            </a:r>
            <a:r>
              <a:rPr lang="tr-TR" altLang="tr-TR" sz="2400" dirty="0" smtClean="0">
                <a:solidFill>
                  <a:srgbClr val="002060"/>
                </a:solidFill>
                <a:latin typeface="+mj-lt"/>
                <a:cs typeface="Arial" charset="0"/>
              </a:rPr>
              <a:t> sürecinin başlangıcı ile bitişi arasında geçen ortalama zamandır. Bu oran, </a:t>
            </a:r>
            <a:r>
              <a:rPr lang="tr-TR" altLang="tr-TR" sz="2400" dirty="0" err="1" smtClean="0">
                <a:solidFill>
                  <a:srgbClr val="002060"/>
                </a:solidFill>
                <a:latin typeface="+mj-lt"/>
                <a:cs typeface="Arial" charset="0"/>
              </a:rPr>
              <a:t>satınalmanızın</a:t>
            </a:r>
            <a:r>
              <a:rPr lang="tr-TR" altLang="tr-TR" sz="2400" dirty="0" smtClean="0">
                <a:solidFill>
                  <a:srgbClr val="002060"/>
                </a:solidFill>
                <a:latin typeface="+mj-lt"/>
                <a:cs typeface="Arial" charset="0"/>
              </a:rPr>
              <a:t> verimliliğini gösterecektir.</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Dikdörtgen"/>
          <p:cNvSpPr>
            <a:spLocks noChangeArrowheads="1"/>
          </p:cNvSpPr>
          <p:nvPr/>
        </p:nvSpPr>
        <p:spPr bwMode="auto">
          <a:xfrm>
            <a:off x="323725" y="1811719"/>
            <a:ext cx="8640763" cy="2985433"/>
          </a:xfrm>
          <a:prstGeom prst="rect">
            <a:avLst/>
          </a:prstGeom>
          <a:noFill/>
          <a:ln w="9525">
            <a:noFill/>
            <a:miter lim="800000"/>
            <a:headEnd/>
            <a:tailEnd/>
          </a:ln>
        </p:spPr>
        <p:txBody>
          <a:bodyPr>
            <a:spAutoFit/>
          </a:bodyPr>
          <a:lstStyle/>
          <a:p>
            <a:pPr marL="342900" indent="-342900" algn="just" eaLnBrk="0" hangingPunct="0">
              <a:spcBef>
                <a:spcPts val="600"/>
              </a:spcBef>
              <a:spcAft>
                <a:spcPts val="600"/>
              </a:spcAft>
              <a:buFont typeface="Arial" charset="0"/>
              <a:buChar char="•"/>
            </a:pPr>
            <a:r>
              <a:rPr lang="tr-TR" altLang="tr-TR" sz="2400" dirty="0">
                <a:solidFill>
                  <a:srgbClr val="002060"/>
                </a:solidFill>
                <a:latin typeface="+mj-lt"/>
              </a:rPr>
              <a:t>Maliyet Düşürme : </a:t>
            </a:r>
            <a:r>
              <a:rPr lang="tr-TR" altLang="tr-TR" sz="2400" b="0" dirty="0">
                <a:solidFill>
                  <a:srgbClr val="002060"/>
                </a:solidFill>
                <a:latin typeface="+mj-lt"/>
              </a:rPr>
              <a:t>Tüm maliyet avantajlarınızı yıllık olarak kayıt altına alın ve toplam avantajınızı üst yönetime sunun. </a:t>
            </a:r>
          </a:p>
          <a:p>
            <a:pPr marL="342900" indent="-342900" algn="just" eaLnBrk="0" hangingPunct="0">
              <a:spcBef>
                <a:spcPts val="600"/>
              </a:spcBef>
              <a:spcAft>
                <a:spcPts val="600"/>
              </a:spcAft>
              <a:buFont typeface="Arial" charset="0"/>
              <a:buChar char="•"/>
            </a:pPr>
            <a:r>
              <a:rPr lang="tr-TR" altLang="tr-TR" sz="2400" dirty="0">
                <a:solidFill>
                  <a:srgbClr val="002060"/>
                </a:solidFill>
                <a:latin typeface="+mj-lt"/>
              </a:rPr>
              <a:t>Verimlilik : </a:t>
            </a:r>
            <a:r>
              <a:rPr lang="tr-TR" altLang="tr-TR" sz="2400" b="0" dirty="0">
                <a:solidFill>
                  <a:srgbClr val="002060"/>
                </a:solidFill>
                <a:latin typeface="+mj-lt"/>
              </a:rPr>
              <a:t>Daha az kaynakla daha çok iş yapmak. (</a:t>
            </a:r>
            <a:r>
              <a:rPr lang="tr-TR" altLang="tr-TR" sz="2400" b="0" dirty="0" err="1">
                <a:solidFill>
                  <a:srgbClr val="002060"/>
                </a:solidFill>
                <a:latin typeface="+mj-lt"/>
              </a:rPr>
              <a:t>Satınalma</a:t>
            </a:r>
            <a:r>
              <a:rPr lang="tr-TR" altLang="tr-TR" sz="2400" b="0" dirty="0">
                <a:solidFill>
                  <a:srgbClr val="002060"/>
                </a:solidFill>
                <a:latin typeface="+mj-lt"/>
              </a:rPr>
              <a:t> çalışanı başına düşen sipariş sayısı, kişi başına düşen maliyet kazancı.) </a:t>
            </a:r>
          </a:p>
          <a:p>
            <a:pPr marL="342900" indent="-342900" algn="just" eaLnBrk="0" hangingPunct="0">
              <a:spcBef>
                <a:spcPts val="600"/>
              </a:spcBef>
              <a:spcAft>
                <a:spcPts val="600"/>
              </a:spcAft>
              <a:buFont typeface="Arial" charset="0"/>
              <a:buChar char="•"/>
            </a:pPr>
            <a:r>
              <a:rPr lang="tr-TR" altLang="tr-TR" sz="2400" dirty="0">
                <a:solidFill>
                  <a:srgbClr val="002060"/>
                </a:solidFill>
                <a:latin typeface="+mj-lt"/>
              </a:rPr>
              <a:t>Destekler : </a:t>
            </a:r>
            <a:r>
              <a:rPr lang="tr-TR" altLang="tr-TR" sz="2400" b="0" dirty="0">
                <a:solidFill>
                  <a:srgbClr val="002060"/>
                </a:solidFill>
                <a:latin typeface="+mj-lt"/>
              </a:rPr>
              <a:t>Şirketin vizyon ve misyonuna uygun destekler. (Yüksek kalite, kısa temin süresi, daha iyi servis, düşük maliyet v.s.) </a:t>
            </a:r>
          </a:p>
        </p:txBody>
      </p:sp>
      <p:sp>
        <p:nvSpPr>
          <p:cNvPr id="2" name="Dikdörtgen 1"/>
          <p:cNvSpPr/>
          <p:nvPr/>
        </p:nvSpPr>
        <p:spPr>
          <a:xfrm>
            <a:off x="139000" y="116632"/>
            <a:ext cx="9036050" cy="542925"/>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sz="2800" dirty="0">
                <a:solidFill>
                  <a:srgbClr val="FF0000"/>
                </a:solidFill>
                <a:latin typeface="+mj-lt"/>
                <a:ea typeface="+mj-ea"/>
              </a:rPr>
              <a:t>Üst Yönetimin "</a:t>
            </a:r>
            <a:r>
              <a:rPr lang="tr-TR" sz="2800" dirty="0" err="1">
                <a:solidFill>
                  <a:srgbClr val="FF0000"/>
                </a:solidFill>
                <a:latin typeface="+mj-lt"/>
                <a:ea typeface="+mj-ea"/>
              </a:rPr>
              <a:t>Satınalma"dan</a:t>
            </a:r>
            <a:r>
              <a:rPr lang="tr-TR" sz="2800" dirty="0">
                <a:solidFill>
                  <a:srgbClr val="FF0000"/>
                </a:solidFill>
                <a:latin typeface="+mj-lt"/>
                <a:ea typeface="+mj-ea"/>
              </a:rPr>
              <a:t> Beklentileri</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Dikdörtgen"/>
          <p:cNvSpPr>
            <a:spLocks noChangeArrowheads="1"/>
          </p:cNvSpPr>
          <p:nvPr/>
        </p:nvSpPr>
        <p:spPr bwMode="auto">
          <a:xfrm>
            <a:off x="250825" y="2107302"/>
            <a:ext cx="8640763" cy="1723549"/>
          </a:xfrm>
          <a:prstGeom prst="rect">
            <a:avLst/>
          </a:prstGeom>
          <a:noFill/>
          <a:ln w="9525">
            <a:noFill/>
            <a:miter lim="800000"/>
            <a:headEnd/>
            <a:tailEnd/>
          </a:ln>
        </p:spPr>
        <p:txBody>
          <a:bodyPr>
            <a:spAutoFit/>
          </a:bodyPr>
          <a:lstStyle/>
          <a:p>
            <a:pPr marL="342900" indent="-342900" algn="just" eaLnBrk="0" hangingPunct="0">
              <a:spcBef>
                <a:spcPts val="600"/>
              </a:spcBef>
              <a:spcAft>
                <a:spcPts val="600"/>
              </a:spcAft>
              <a:buFont typeface="Arial" charset="0"/>
              <a:buChar char="•"/>
            </a:pPr>
            <a:r>
              <a:rPr lang="tr-TR" altLang="tr-TR" sz="2400" dirty="0" smtClean="0">
                <a:solidFill>
                  <a:srgbClr val="002060"/>
                </a:solidFill>
                <a:latin typeface="+mj-lt"/>
              </a:rPr>
              <a:t>Müşteri </a:t>
            </a:r>
            <a:r>
              <a:rPr lang="tr-TR" altLang="tr-TR" sz="2400" dirty="0">
                <a:solidFill>
                  <a:srgbClr val="002060"/>
                </a:solidFill>
                <a:latin typeface="+mj-lt"/>
              </a:rPr>
              <a:t>Memnuniyeti </a:t>
            </a:r>
            <a:r>
              <a:rPr lang="tr-TR" altLang="tr-TR" sz="2400" b="0" dirty="0">
                <a:solidFill>
                  <a:srgbClr val="002060"/>
                </a:solidFill>
                <a:latin typeface="+mj-lt"/>
              </a:rPr>
              <a:t>: Kesintisiz </a:t>
            </a:r>
            <a:r>
              <a:rPr lang="tr-TR" altLang="tr-TR" sz="2400" b="0" dirty="0" err="1">
                <a:solidFill>
                  <a:srgbClr val="002060"/>
                </a:solidFill>
                <a:latin typeface="+mj-lt"/>
              </a:rPr>
              <a:t>tedariğin</a:t>
            </a:r>
            <a:r>
              <a:rPr lang="tr-TR" altLang="tr-TR" sz="2400" b="0" dirty="0">
                <a:solidFill>
                  <a:srgbClr val="002060"/>
                </a:solidFill>
                <a:latin typeface="+mj-lt"/>
              </a:rPr>
              <a:t> sağlanması. Müşteri isteklerinin yerine getirilmesi. </a:t>
            </a:r>
          </a:p>
          <a:p>
            <a:pPr marL="342900" indent="-342900" algn="just" eaLnBrk="0" hangingPunct="0">
              <a:spcBef>
                <a:spcPts val="600"/>
              </a:spcBef>
              <a:spcAft>
                <a:spcPts val="600"/>
              </a:spcAft>
              <a:buFont typeface="Arial" charset="0"/>
              <a:buChar char="•"/>
            </a:pPr>
            <a:r>
              <a:rPr lang="tr-TR" altLang="tr-TR" sz="2400" dirty="0">
                <a:solidFill>
                  <a:srgbClr val="002060"/>
                </a:solidFill>
                <a:latin typeface="+mj-lt"/>
              </a:rPr>
              <a:t>Pozitif Nakit Akışı </a:t>
            </a:r>
            <a:r>
              <a:rPr lang="tr-TR" altLang="tr-TR" sz="2400" b="0" dirty="0">
                <a:solidFill>
                  <a:srgbClr val="002060"/>
                </a:solidFill>
                <a:latin typeface="+mj-lt"/>
              </a:rPr>
              <a:t>: Nakit akışının belirlenen limitler içinde yönetilebilmesi. </a:t>
            </a:r>
          </a:p>
        </p:txBody>
      </p:sp>
      <p:sp>
        <p:nvSpPr>
          <p:cNvPr id="2" name="Dikdörtgen 1"/>
          <p:cNvSpPr/>
          <p:nvPr/>
        </p:nvSpPr>
        <p:spPr>
          <a:xfrm>
            <a:off x="107950" y="116632"/>
            <a:ext cx="9036050" cy="542925"/>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sz="2800" dirty="0">
                <a:solidFill>
                  <a:srgbClr val="FF0000"/>
                </a:solidFill>
                <a:latin typeface="+mj-lt"/>
                <a:ea typeface="+mj-ea"/>
              </a:rPr>
              <a:t>Üst Yönetimin "</a:t>
            </a:r>
            <a:r>
              <a:rPr lang="tr-TR" sz="2800" dirty="0" err="1">
                <a:solidFill>
                  <a:srgbClr val="FF0000"/>
                </a:solidFill>
                <a:latin typeface="+mj-lt"/>
                <a:ea typeface="+mj-ea"/>
              </a:rPr>
              <a:t>Satınalma"dan</a:t>
            </a:r>
            <a:r>
              <a:rPr lang="tr-TR" sz="2800" dirty="0">
                <a:solidFill>
                  <a:srgbClr val="FF0000"/>
                </a:solidFill>
                <a:latin typeface="+mj-lt"/>
                <a:ea typeface="+mj-ea"/>
              </a:rPr>
              <a:t> Beklentileri</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Dikdörtgen"/>
          <p:cNvSpPr>
            <a:spLocks noChangeArrowheads="1"/>
          </p:cNvSpPr>
          <p:nvPr/>
        </p:nvSpPr>
        <p:spPr bwMode="auto">
          <a:xfrm>
            <a:off x="323528" y="1791975"/>
            <a:ext cx="8532813" cy="3293209"/>
          </a:xfrm>
          <a:prstGeom prst="rect">
            <a:avLst/>
          </a:prstGeom>
          <a:noFill/>
          <a:ln w="9525">
            <a:noFill/>
            <a:miter lim="800000"/>
            <a:headEnd/>
            <a:tailEnd/>
          </a:ln>
        </p:spPr>
        <p:txBody>
          <a:bodyPr>
            <a:spAutoFit/>
          </a:bodyPr>
          <a:lstStyle/>
          <a:p>
            <a:pPr marL="342900" indent="-342900" algn="just">
              <a:spcBef>
                <a:spcPts val="600"/>
              </a:spcBef>
              <a:spcAft>
                <a:spcPts val="600"/>
              </a:spcAft>
              <a:buFont typeface="Arial" charset="0"/>
              <a:buChar char="•"/>
            </a:pPr>
            <a:r>
              <a:rPr lang="tr-TR" altLang="tr-TR" sz="2400" b="0" dirty="0">
                <a:solidFill>
                  <a:srgbClr val="002060"/>
                </a:solidFill>
                <a:latin typeface="+mj-lt"/>
              </a:rPr>
              <a:t>Ödemelerin düzgün yapılması,</a:t>
            </a:r>
          </a:p>
          <a:p>
            <a:pPr marL="342900" indent="-342900" algn="just">
              <a:spcBef>
                <a:spcPts val="600"/>
              </a:spcBef>
              <a:spcAft>
                <a:spcPts val="600"/>
              </a:spcAft>
              <a:buFont typeface="Arial" charset="0"/>
              <a:buChar char="•"/>
            </a:pPr>
            <a:r>
              <a:rPr lang="tr-TR" altLang="tr-TR" sz="2400" b="0" dirty="0" smtClean="0">
                <a:solidFill>
                  <a:srgbClr val="002060"/>
                </a:solidFill>
                <a:latin typeface="+mj-lt"/>
              </a:rPr>
              <a:t>Alınacak malzeme ya da </a:t>
            </a:r>
            <a:r>
              <a:rPr lang="tr-TR" altLang="tr-TR" sz="2400" b="0" dirty="0">
                <a:solidFill>
                  <a:srgbClr val="002060"/>
                </a:solidFill>
                <a:latin typeface="+mj-lt"/>
              </a:rPr>
              <a:t>hizmetin tarifinin düzgün yapılması,  </a:t>
            </a:r>
          </a:p>
          <a:p>
            <a:pPr marL="342900" indent="-342900" algn="just">
              <a:spcBef>
                <a:spcPts val="600"/>
              </a:spcBef>
              <a:spcAft>
                <a:spcPts val="600"/>
              </a:spcAft>
              <a:buFont typeface="Arial" charset="0"/>
              <a:buChar char="•"/>
            </a:pPr>
            <a:r>
              <a:rPr lang="tr-TR" altLang="tr-TR" sz="2400" b="0" dirty="0">
                <a:solidFill>
                  <a:srgbClr val="002060"/>
                </a:solidFill>
                <a:latin typeface="+mj-lt"/>
              </a:rPr>
              <a:t>Sektörde oturmuş fiyat fikri ve vadesini aşırı zorlamak motivasyonu en çok bozan </a:t>
            </a:r>
            <a:r>
              <a:rPr lang="tr-TR" altLang="tr-TR" sz="2400" b="0" dirty="0" smtClean="0">
                <a:solidFill>
                  <a:srgbClr val="002060"/>
                </a:solidFill>
                <a:latin typeface="+mj-lt"/>
              </a:rPr>
              <a:t>işlemdir.</a:t>
            </a:r>
          </a:p>
          <a:p>
            <a:pPr marL="342900" indent="-342900" algn="just">
              <a:spcBef>
                <a:spcPts val="600"/>
              </a:spcBef>
              <a:spcAft>
                <a:spcPts val="600"/>
              </a:spcAft>
              <a:buFont typeface="Arial" charset="0"/>
              <a:buChar char="•"/>
            </a:pPr>
            <a:r>
              <a:rPr lang="tr-TR" altLang="tr-TR" sz="2400" b="0" dirty="0" smtClean="0">
                <a:solidFill>
                  <a:srgbClr val="002060"/>
                </a:solidFill>
                <a:latin typeface="+mj-lt"/>
              </a:rPr>
              <a:t>Mümkün </a:t>
            </a:r>
            <a:r>
              <a:rPr lang="tr-TR" altLang="tr-TR" sz="2400" b="0" dirty="0">
                <a:solidFill>
                  <a:srgbClr val="002060"/>
                </a:solidFill>
                <a:latin typeface="+mj-lt"/>
              </a:rPr>
              <a:t>olduğunca </a:t>
            </a:r>
            <a:r>
              <a:rPr lang="tr-TR" altLang="tr-TR" sz="2400" b="0" dirty="0" smtClean="0">
                <a:solidFill>
                  <a:srgbClr val="002060"/>
                </a:solidFill>
                <a:latin typeface="+mj-lt"/>
              </a:rPr>
              <a:t>inisiyatif </a:t>
            </a:r>
            <a:r>
              <a:rPr lang="tr-TR" altLang="tr-TR" sz="2400" b="0" dirty="0">
                <a:solidFill>
                  <a:srgbClr val="002060"/>
                </a:solidFill>
                <a:latin typeface="+mj-lt"/>
              </a:rPr>
              <a:t>kullanımı motivasyonu arttırır, </a:t>
            </a:r>
          </a:p>
          <a:p>
            <a:pPr marL="342900" indent="-342900" algn="just">
              <a:spcBef>
                <a:spcPts val="600"/>
              </a:spcBef>
              <a:spcAft>
                <a:spcPts val="600"/>
              </a:spcAft>
              <a:buFont typeface="Arial" charset="0"/>
              <a:buChar char="•"/>
            </a:pPr>
            <a:r>
              <a:rPr lang="tr-TR" altLang="tr-TR" sz="2400" b="0" dirty="0" err="1" smtClean="0">
                <a:solidFill>
                  <a:srgbClr val="002060"/>
                </a:solidFill>
                <a:latin typeface="+mj-lt"/>
              </a:rPr>
              <a:t>Satınalmacı'nın</a:t>
            </a:r>
            <a:r>
              <a:rPr lang="tr-TR" altLang="tr-TR" sz="2400" b="0" dirty="0" smtClean="0">
                <a:solidFill>
                  <a:srgbClr val="002060"/>
                </a:solidFill>
                <a:latin typeface="+mj-lt"/>
              </a:rPr>
              <a:t> </a:t>
            </a:r>
            <a:r>
              <a:rPr lang="tr-TR" altLang="tr-TR" sz="2400" b="0" dirty="0">
                <a:solidFill>
                  <a:srgbClr val="002060"/>
                </a:solidFill>
                <a:latin typeface="+mj-lt"/>
              </a:rPr>
              <a:t>ücretinin tatmin ve takdir edici oluşu </a:t>
            </a:r>
            <a:r>
              <a:rPr lang="tr-TR" altLang="tr-TR" sz="2400" b="0" dirty="0" err="1" smtClean="0">
                <a:solidFill>
                  <a:srgbClr val="002060"/>
                </a:solidFill>
                <a:latin typeface="+mj-lt"/>
              </a:rPr>
              <a:t>satınalmacı'yı</a:t>
            </a:r>
            <a:r>
              <a:rPr lang="tr-TR" altLang="tr-TR" sz="2400" b="0" dirty="0" smtClean="0">
                <a:solidFill>
                  <a:srgbClr val="002060"/>
                </a:solidFill>
                <a:latin typeface="+mj-lt"/>
              </a:rPr>
              <a:t> </a:t>
            </a:r>
            <a:r>
              <a:rPr lang="tr-TR" altLang="tr-TR" sz="2400" b="0" dirty="0">
                <a:solidFill>
                  <a:srgbClr val="002060"/>
                </a:solidFill>
                <a:latin typeface="+mj-lt"/>
              </a:rPr>
              <a:t>motive eder. </a:t>
            </a:r>
          </a:p>
        </p:txBody>
      </p:sp>
      <p:sp>
        <p:nvSpPr>
          <p:cNvPr id="2" name="Dikdörtgen 1"/>
          <p:cNvSpPr/>
          <p:nvPr/>
        </p:nvSpPr>
        <p:spPr>
          <a:xfrm>
            <a:off x="185953" y="116632"/>
            <a:ext cx="8964612" cy="523875"/>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sz="2800" dirty="0">
                <a:solidFill>
                  <a:srgbClr val="FF0000"/>
                </a:solidFill>
                <a:latin typeface="+mj-lt"/>
                <a:ea typeface="+mj-ea"/>
              </a:rPr>
              <a:t>"</a:t>
            </a:r>
            <a:r>
              <a:rPr lang="tr-TR" sz="2800" dirty="0" err="1">
                <a:solidFill>
                  <a:srgbClr val="FF0000"/>
                </a:solidFill>
                <a:latin typeface="+mj-lt"/>
                <a:ea typeface="+mj-ea"/>
              </a:rPr>
              <a:t>Satınalma"da</a:t>
            </a:r>
            <a:r>
              <a:rPr lang="tr-TR" sz="2800" dirty="0">
                <a:solidFill>
                  <a:srgbClr val="FF0000"/>
                </a:solidFill>
                <a:latin typeface="+mj-lt"/>
                <a:ea typeface="+mj-ea"/>
              </a:rPr>
              <a:t> Kurumsal Motivasyon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2 Başlık"/>
          <p:cNvSpPr>
            <a:spLocks noGrp="1"/>
          </p:cNvSpPr>
          <p:nvPr>
            <p:ph type="title"/>
          </p:nvPr>
        </p:nvSpPr>
        <p:spPr bwMode="auto">
          <a:xfrm>
            <a:off x="228600" y="2564904"/>
            <a:ext cx="8686800" cy="1152128"/>
          </a:xfrm>
          <a:noFill/>
          <a:ln>
            <a:miter lim="800000"/>
            <a:headEnd/>
            <a:tailEnd/>
          </a:ln>
        </p:spPr>
        <p:txBody>
          <a:bodyPr vert="horz" wrap="square" lIns="91440" tIns="45720" rIns="91440" bIns="45720" numCol="1" anchor="t" anchorCtr="0" compatLnSpc="1">
            <a:prstTxWarp prst="textNoShape">
              <a:avLst/>
            </a:prstTxWarp>
          </a:bodyPr>
          <a:lstStyle/>
          <a:p>
            <a:r>
              <a:rPr lang="tr-TR" altLang="tr-TR" sz="3600" b="1" dirty="0" smtClean="0">
                <a:solidFill>
                  <a:srgbClr val="FF0000"/>
                </a:solidFill>
                <a:cs typeface="Arial" charset="0"/>
              </a:rPr>
              <a:t>“</a:t>
            </a:r>
            <a:r>
              <a:rPr lang="tr-TR" altLang="tr-TR" sz="3600" b="1" dirty="0" err="1" smtClean="0">
                <a:solidFill>
                  <a:srgbClr val="FF0000"/>
                </a:solidFill>
                <a:cs typeface="Arial" charset="0"/>
              </a:rPr>
              <a:t>Satınalma’dan</a:t>
            </a:r>
            <a:r>
              <a:rPr lang="tr-TR" altLang="tr-TR" sz="3600" b="1" dirty="0" smtClean="0">
                <a:solidFill>
                  <a:srgbClr val="FF0000"/>
                </a:solidFill>
                <a:cs typeface="Arial" charset="0"/>
              </a:rPr>
              <a:t> Tedarik Zinciri Yönetimi’ne Geçiş” Süreci</a:t>
            </a: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Dikdörtgen"/>
          <p:cNvSpPr>
            <a:spLocks noChangeArrowheads="1"/>
          </p:cNvSpPr>
          <p:nvPr/>
        </p:nvSpPr>
        <p:spPr bwMode="auto">
          <a:xfrm>
            <a:off x="4067944" y="2091620"/>
            <a:ext cx="4608512" cy="3785652"/>
          </a:xfrm>
          <a:prstGeom prst="rect">
            <a:avLst/>
          </a:prstGeom>
          <a:noFill/>
          <a:ln w="9525">
            <a:noFill/>
            <a:miter lim="800000"/>
            <a:headEnd/>
            <a:tailEnd/>
          </a:ln>
        </p:spPr>
        <p:txBody>
          <a:bodyPr wrap="square">
            <a:spAutoFit/>
          </a:bodyPr>
          <a:lstStyle/>
          <a:p>
            <a:pPr marL="324000" indent="-342900">
              <a:spcBef>
                <a:spcPts val="0"/>
              </a:spcBef>
              <a:spcAft>
                <a:spcPts val="0"/>
              </a:spcAft>
              <a:buFont typeface="Arial" panose="020B0604020202020204" pitchFamily="34" charset="0"/>
              <a:buChar char="•"/>
            </a:pPr>
            <a:r>
              <a:rPr lang="tr-TR" altLang="tr-TR" sz="2400" b="0" dirty="0" err="1">
                <a:solidFill>
                  <a:srgbClr val="002060"/>
                </a:solidFill>
                <a:latin typeface="+mj-lt"/>
              </a:rPr>
              <a:t>Vizyoner</a:t>
            </a:r>
            <a:r>
              <a:rPr lang="tr-TR" altLang="tr-TR" sz="2400" b="0" dirty="0">
                <a:solidFill>
                  <a:srgbClr val="002060"/>
                </a:solidFill>
                <a:latin typeface="+mj-lt"/>
              </a:rPr>
              <a:t>, </a:t>
            </a:r>
          </a:p>
          <a:p>
            <a:pPr marL="324000" indent="-342900">
              <a:spcBef>
                <a:spcPts val="0"/>
              </a:spcBef>
              <a:spcAft>
                <a:spcPts val="0"/>
              </a:spcAft>
              <a:buFont typeface="Arial" panose="020B0604020202020204" pitchFamily="34" charset="0"/>
              <a:buChar char="•"/>
            </a:pPr>
            <a:r>
              <a:rPr lang="tr-TR" altLang="tr-TR" sz="2400" b="0" dirty="0">
                <a:solidFill>
                  <a:srgbClr val="002060"/>
                </a:solidFill>
                <a:latin typeface="+mj-lt"/>
              </a:rPr>
              <a:t>Dürüst, </a:t>
            </a:r>
          </a:p>
          <a:p>
            <a:pPr marL="324000" indent="-342900">
              <a:spcBef>
                <a:spcPts val="0"/>
              </a:spcBef>
              <a:spcAft>
                <a:spcPts val="0"/>
              </a:spcAft>
              <a:buFont typeface="Arial" panose="020B0604020202020204" pitchFamily="34" charset="0"/>
              <a:buChar char="•"/>
            </a:pPr>
            <a:r>
              <a:rPr lang="tr-TR" altLang="tr-TR" sz="2400" b="0" dirty="0">
                <a:solidFill>
                  <a:srgbClr val="002060"/>
                </a:solidFill>
                <a:latin typeface="+mj-lt"/>
              </a:rPr>
              <a:t>Güvenilir, </a:t>
            </a:r>
          </a:p>
          <a:p>
            <a:pPr marL="324000" indent="-342900">
              <a:spcBef>
                <a:spcPts val="0"/>
              </a:spcBef>
              <a:spcAft>
                <a:spcPts val="0"/>
              </a:spcAft>
              <a:buFont typeface="Arial" panose="020B0604020202020204" pitchFamily="34" charset="0"/>
              <a:buChar char="•"/>
            </a:pPr>
            <a:r>
              <a:rPr lang="tr-TR" altLang="tr-TR" sz="2400" b="0" dirty="0">
                <a:solidFill>
                  <a:srgbClr val="002060"/>
                </a:solidFill>
                <a:latin typeface="+mj-lt"/>
              </a:rPr>
              <a:t>Adaletli davranan, </a:t>
            </a:r>
          </a:p>
          <a:p>
            <a:pPr marL="324000" indent="-342900">
              <a:spcBef>
                <a:spcPts val="0"/>
              </a:spcBef>
              <a:spcAft>
                <a:spcPts val="0"/>
              </a:spcAft>
              <a:buFont typeface="Arial" panose="020B0604020202020204" pitchFamily="34" charset="0"/>
              <a:buChar char="•"/>
            </a:pPr>
            <a:r>
              <a:rPr lang="tr-TR" altLang="tr-TR" sz="2400" b="0" dirty="0">
                <a:solidFill>
                  <a:srgbClr val="002060"/>
                </a:solidFill>
                <a:latin typeface="+mj-lt"/>
              </a:rPr>
              <a:t>Etik açıdan yüksek değere sahip, </a:t>
            </a:r>
          </a:p>
          <a:p>
            <a:pPr marL="324000" indent="-342900">
              <a:spcBef>
                <a:spcPts val="0"/>
              </a:spcBef>
              <a:spcAft>
                <a:spcPts val="0"/>
              </a:spcAft>
              <a:buFont typeface="Arial" panose="020B0604020202020204" pitchFamily="34" charset="0"/>
              <a:buChar char="•"/>
            </a:pPr>
            <a:r>
              <a:rPr lang="tr-TR" altLang="tr-TR" sz="2400" b="0" dirty="0">
                <a:solidFill>
                  <a:srgbClr val="002060"/>
                </a:solidFill>
                <a:latin typeface="+mj-lt"/>
              </a:rPr>
              <a:t>Sistematik çalışan, </a:t>
            </a:r>
          </a:p>
          <a:p>
            <a:pPr marL="324000" indent="-342900">
              <a:spcBef>
                <a:spcPts val="0"/>
              </a:spcBef>
              <a:spcAft>
                <a:spcPts val="0"/>
              </a:spcAft>
              <a:buFont typeface="Arial" panose="020B0604020202020204" pitchFamily="34" charset="0"/>
              <a:buChar char="•"/>
            </a:pPr>
            <a:r>
              <a:rPr lang="tr-TR" altLang="tr-TR" sz="2400" b="0" dirty="0">
                <a:solidFill>
                  <a:srgbClr val="002060"/>
                </a:solidFill>
                <a:latin typeface="+mj-lt"/>
              </a:rPr>
              <a:t>Gelişmeye açık, </a:t>
            </a:r>
          </a:p>
          <a:p>
            <a:pPr marL="324000" indent="-342900">
              <a:spcBef>
                <a:spcPts val="0"/>
              </a:spcBef>
              <a:spcAft>
                <a:spcPts val="0"/>
              </a:spcAft>
              <a:buFont typeface="Arial" panose="020B0604020202020204" pitchFamily="34" charset="0"/>
              <a:buChar char="•"/>
            </a:pPr>
            <a:r>
              <a:rPr lang="tr-TR" altLang="tr-TR" sz="2400" b="0" dirty="0">
                <a:solidFill>
                  <a:srgbClr val="002060"/>
                </a:solidFill>
                <a:latin typeface="+mj-lt"/>
              </a:rPr>
              <a:t>İlişkileri koruyup, geliştirebilen, </a:t>
            </a:r>
          </a:p>
          <a:p>
            <a:pPr marL="324000" indent="-342900">
              <a:spcBef>
                <a:spcPts val="0"/>
              </a:spcBef>
              <a:spcAft>
                <a:spcPts val="0"/>
              </a:spcAft>
              <a:buFont typeface="Arial" panose="020B0604020202020204" pitchFamily="34" charset="0"/>
              <a:buChar char="•"/>
            </a:pPr>
            <a:r>
              <a:rPr lang="tr-TR" altLang="tr-TR" sz="2400" b="0" dirty="0">
                <a:solidFill>
                  <a:srgbClr val="002060"/>
                </a:solidFill>
                <a:latin typeface="+mj-lt"/>
              </a:rPr>
              <a:t>İletişim yeteneği, motivasyonu yüksek, </a:t>
            </a:r>
          </a:p>
        </p:txBody>
      </p:sp>
      <p:sp>
        <p:nvSpPr>
          <p:cNvPr id="2" name="Dikdörtgen 1"/>
          <p:cNvSpPr/>
          <p:nvPr/>
        </p:nvSpPr>
        <p:spPr>
          <a:xfrm>
            <a:off x="179512" y="110682"/>
            <a:ext cx="9144000" cy="523875"/>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sz="2800" dirty="0">
                <a:solidFill>
                  <a:srgbClr val="FF0000"/>
                </a:solidFill>
                <a:latin typeface="+mj-lt"/>
                <a:ea typeface="+mj-ea"/>
              </a:rPr>
              <a:t>“Tedarik Zinciri Yöneticisi"nin Bireysel Özellikleri</a:t>
            </a:r>
          </a:p>
        </p:txBody>
      </p:sp>
      <p:pic>
        <p:nvPicPr>
          <p:cNvPr id="24580" name="Picture 4" descr="C:\Users\Ceyhun\AppData\Local\Microsoft\Windows\Temporary Internet Files\Content.IE5\KHO0QNW2\MP900448598[1].jpg"/>
          <p:cNvPicPr>
            <a:picLocks noChangeAspect="1" noChangeArrowheads="1"/>
          </p:cNvPicPr>
          <p:nvPr/>
        </p:nvPicPr>
        <p:blipFill>
          <a:blip r:embed="rId3" cstate="print"/>
          <a:srcRect/>
          <a:stretch>
            <a:fillRect/>
          </a:stretch>
        </p:blipFill>
        <p:spPr bwMode="auto">
          <a:xfrm>
            <a:off x="899592" y="1631513"/>
            <a:ext cx="2600093" cy="4101743"/>
          </a:xfrm>
          <a:prstGeom prst="rect">
            <a:avLst/>
          </a:prstGeom>
          <a:noFill/>
          <a:ln w="9525">
            <a:noFill/>
            <a:miter lim="800000"/>
            <a:headEnd/>
            <a:tailEnd/>
          </a:ln>
        </p:spPr>
      </p:pic>
      <p:sp>
        <p:nvSpPr>
          <p:cNvPr id="6" name="Dikdörtgen 1"/>
          <p:cNvSpPr/>
          <p:nvPr/>
        </p:nvSpPr>
        <p:spPr>
          <a:xfrm>
            <a:off x="1619672" y="4005064"/>
            <a:ext cx="1584176" cy="576064"/>
          </a:xfrm>
          <a:prstGeom prst="rect">
            <a:avLst/>
          </a:prstGeom>
          <a:noFill/>
          <a:extLst/>
        </p:spPr>
        <p:txBody>
          <a:bodyPr lIns="92075" tIns="46038" rIns="92075" bIns="46038"/>
          <a:lstStyle/>
          <a:p>
            <a:pPr algn="ctr" eaLnBrk="0" hangingPunct="0">
              <a:defRPr/>
            </a:pPr>
            <a:r>
              <a:rPr lang="tr-TR" sz="2400" dirty="0" smtClean="0">
                <a:solidFill>
                  <a:srgbClr val="FF0000"/>
                </a:solidFill>
                <a:latin typeface="Arial" pitchFamily="34" charset="0"/>
                <a:ea typeface="+mj-ea"/>
                <a:cs typeface="Arial" pitchFamily="34" charset="0"/>
              </a:rPr>
              <a:t>TZY Yön.</a:t>
            </a:r>
            <a:endParaRPr lang="tr-TR" sz="2400" dirty="0">
              <a:solidFill>
                <a:srgbClr val="FF0000"/>
              </a:solidFill>
              <a:latin typeface="Arial" pitchFamily="34" charset="0"/>
              <a:ea typeface="+mj-ea"/>
              <a:cs typeface="Arial" pitchFamily="34"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Dikdörtgen"/>
          <p:cNvSpPr>
            <a:spLocks noChangeArrowheads="1"/>
          </p:cNvSpPr>
          <p:nvPr/>
        </p:nvSpPr>
        <p:spPr bwMode="auto">
          <a:xfrm>
            <a:off x="467545" y="1618922"/>
            <a:ext cx="5760639" cy="3970318"/>
          </a:xfrm>
          <a:prstGeom prst="rect">
            <a:avLst/>
          </a:prstGeom>
          <a:noFill/>
          <a:ln w="9525">
            <a:noFill/>
            <a:miter lim="800000"/>
            <a:headEnd/>
            <a:tailEnd/>
          </a:ln>
        </p:spPr>
        <p:txBody>
          <a:bodyPr wrap="square">
            <a:spAutoFit/>
          </a:bodyPr>
          <a:lstStyle/>
          <a:p>
            <a:pPr marL="179388" indent="-179388">
              <a:spcBef>
                <a:spcPts val="600"/>
              </a:spcBef>
              <a:spcAft>
                <a:spcPts val="600"/>
              </a:spcAft>
              <a:buFont typeface="Arial" panose="020B0604020202020204" pitchFamily="34" charset="0"/>
              <a:buChar char="•"/>
            </a:pPr>
            <a:r>
              <a:rPr lang="tr-TR" altLang="tr-TR" sz="2400" b="0" dirty="0">
                <a:solidFill>
                  <a:srgbClr val="002060"/>
                </a:solidFill>
                <a:latin typeface="+mj-lt"/>
              </a:rPr>
              <a:t>Dünyadaki değişimleri takip eden ve ayak uydurabilen,</a:t>
            </a:r>
          </a:p>
          <a:p>
            <a:pPr marL="179388" indent="-179388">
              <a:spcBef>
                <a:spcPts val="600"/>
              </a:spcBef>
              <a:spcAft>
                <a:spcPts val="600"/>
              </a:spcAft>
              <a:buFont typeface="Arial" panose="020B0604020202020204" pitchFamily="34" charset="0"/>
              <a:buChar char="•"/>
            </a:pPr>
            <a:r>
              <a:rPr lang="tr-TR" altLang="tr-TR" sz="2400" b="0" dirty="0">
                <a:solidFill>
                  <a:srgbClr val="002060"/>
                </a:solidFill>
                <a:latin typeface="+mj-lt"/>
              </a:rPr>
              <a:t>İleri görüşlü, </a:t>
            </a:r>
          </a:p>
          <a:p>
            <a:pPr marL="179388" indent="-179388">
              <a:spcBef>
                <a:spcPts val="600"/>
              </a:spcBef>
              <a:spcAft>
                <a:spcPts val="600"/>
              </a:spcAft>
              <a:buFont typeface="Arial" panose="020B0604020202020204" pitchFamily="34" charset="0"/>
              <a:buChar char="•"/>
            </a:pPr>
            <a:r>
              <a:rPr lang="tr-TR" altLang="tr-TR" sz="2400" b="0" dirty="0">
                <a:solidFill>
                  <a:srgbClr val="002060"/>
                </a:solidFill>
                <a:latin typeface="+mj-lt"/>
              </a:rPr>
              <a:t>Yaratıcı, </a:t>
            </a:r>
          </a:p>
          <a:p>
            <a:pPr marL="179388" indent="-179388">
              <a:spcBef>
                <a:spcPts val="600"/>
              </a:spcBef>
              <a:spcAft>
                <a:spcPts val="600"/>
              </a:spcAft>
              <a:buFont typeface="Arial" panose="020B0604020202020204" pitchFamily="34" charset="0"/>
              <a:buChar char="•"/>
            </a:pPr>
            <a:r>
              <a:rPr lang="tr-TR" altLang="tr-TR" sz="2400" b="0" dirty="0">
                <a:solidFill>
                  <a:srgbClr val="002060"/>
                </a:solidFill>
                <a:latin typeface="+mj-lt"/>
              </a:rPr>
              <a:t>İnsanları tanıyan, </a:t>
            </a:r>
          </a:p>
          <a:p>
            <a:pPr marL="179388" indent="-179388">
              <a:spcBef>
                <a:spcPts val="600"/>
              </a:spcBef>
              <a:spcAft>
                <a:spcPts val="600"/>
              </a:spcAft>
              <a:buFont typeface="Arial" panose="020B0604020202020204" pitchFamily="34" charset="0"/>
              <a:buChar char="•"/>
            </a:pPr>
            <a:r>
              <a:rPr lang="tr-TR" altLang="tr-TR" sz="2400" b="0" dirty="0">
                <a:solidFill>
                  <a:srgbClr val="002060"/>
                </a:solidFill>
                <a:latin typeface="+mj-lt"/>
              </a:rPr>
              <a:t>Olumsuz kararlar alma özelliğine sahip, </a:t>
            </a:r>
          </a:p>
          <a:p>
            <a:pPr marL="179388" indent="-179388">
              <a:spcBef>
                <a:spcPts val="600"/>
              </a:spcBef>
              <a:spcAft>
                <a:spcPts val="600"/>
              </a:spcAft>
              <a:buFont typeface="Arial" panose="020B0604020202020204" pitchFamily="34" charset="0"/>
              <a:buChar char="•"/>
            </a:pPr>
            <a:r>
              <a:rPr lang="tr-TR" altLang="tr-TR" sz="2400" b="0" dirty="0">
                <a:solidFill>
                  <a:srgbClr val="002060"/>
                </a:solidFill>
                <a:latin typeface="+mj-lt"/>
              </a:rPr>
              <a:t>Eğitici ve geliştirici, </a:t>
            </a:r>
          </a:p>
          <a:p>
            <a:pPr marL="179388" indent="-179388">
              <a:spcBef>
                <a:spcPts val="600"/>
              </a:spcBef>
              <a:spcAft>
                <a:spcPts val="600"/>
              </a:spcAft>
              <a:buFont typeface="Arial" panose="020B0604020202020204" pitchFamily="34" charset="0"/>
              <a:buChar char="•"/>
            </a:pPr>
            <a:r>
              <a:rPr lang="tr-TR" altLang="tr-TR" sz="2400" b="0" dirty="0">
                <a:solidFill>
                  <a:srgbClr val="002060"/>
                </a:solidFill>
                <a:latin typeface="+mj-lt"/>
              </a:rPr>
              <a:t>Özgüveni yüksek ve temsil yeteneği olan.</a:t>
            </a:r>
          </a:p>
        </p:txBody>
      </p:sp>
      <p:sp>
        <p:nvSpPr>
          <p:cNvPr id="2" name="Dikdörtgen 1"/>
          <p:cNvSpPr/>
          <p:nvPr/>
        </p:nvSpPr>
        <p:spPr>
          <a:xfrm>
            <a:off x="123420" y="116632"/>
            <a:ext cx="9036050" cy="523875"/>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sz="2800" dirty="0">
                <a:solidFill>
                  <a:srgbClr val="FF0000"/>
                </a:solidFill>
                <a:latin typeface="+mj-lt"/>
                <a:ea typeface="+mj-ea"/>
              </a:rPr>
              <a:t>“Tedarik Zinciri Yöneticisi"nin Bireysel Özellikleri</a:t>
            </a:r>
          </a:p>
        </p:txBody>
      </p:sp>
      <p:pic>
        <p:nvPicPr>
          <p:cNvPr id="25604" name="Picture 2" descr="C:\Users\Ceyhun\AppData\Local\Microsoft\Windows\Temporary Internet Files\Content.IE5\LWA9V3E7\MP900442479[1].jpg"/>
          <p:cNvPicPr>
            <a:picLocks noChangeAspect="1" noChangeArrowheads="1"/>
          </p:cNvPicPr>
          <p:nvPr/>
        </p:nvPicPr>
        <p:blipFill>
          <a:blip r:embed="rId3" cstate="print"/>
          <a:srcRect/>
          <a:stretch>
            <a:fillRect/>
          </a:stretch>
        </p:blipFill>
        <p:spPr bwMode="auto">
          <a:xfrm>
            <a:off x="6804248" y="1388197"/>
            <a:ext cx="2023120" cy="4777107"/>
          </a:xfrm>
          <a:prstGeom prst="rect">
            <a:avLst/>
          </a:prstGeom>
          <a:noFill/>
          <a:ln w="9525">
            <a:noFill/>
            <a:miter lim="800000"/>
            <a:headEnd/>
            <a:tailEnd/>
          </a:ln>
        </p:spPr>
      </p:pic>
      <p:sp>
        <p:nvSpPr>
          <p:cNvPr id="5" name="Dikdörtgen 1"/>
          <p:cNvSpPr/>
          <p:nvPr/>
        </p:nvSpPr>
        <p:spPr>
          <a:xfrm rot="15984858">
            <a:off x="7519535" y="4056407"/>
            <a:ext cx="1365474" cy="576064"/>
          </a:xfrm>
          <a:prstGeom prst="rect">
            <a:avLst/>
          </a:prstGeom>
          <a:noFill/>
          <a:extLst/>
        </p:spPr>
        <p:txBody>
          <a:bodyPr lIns="92075" tIns="46038" rIns="92075" bIns="46038"/>
          <a:lstStyle/>
          <a:p>
            <a:pPr algn="ctr" eaLnBrk="0" hangingPunct="0">
              <a:defRPr/>
            </a:pPr>
            <a:r>
              <a:rPr lang="tr-TR" sz="2000" dirty="0" smtClean="0">
                <a:solidFill>
                  <a:srgbClr val="FF0000"/>
                </a:solidFill>
                <a:latin typeface="Arial" pitchFamily="34" charset="0"/>
                <a:ea typeface="+mj-ea"/>
                <a:cs typeface="Arial" pitchFamily="34" charset="0"/>
              </a:rPr>
              <a:t>TZY Yön.</a:t>
            </a:r>
            <a:endParaRPr lang="tr-TR" sz="2000" dirty="0">
              <a:solidFill>
                <a:srgbClr val="FF0000"/>
              </a:solidFill>
              <a:latin typeface="Arial" pitchFamily="34" charset="0"/>
              <a:ea typeface="+mj-ea"/>
              <a:cs typeface="Arial"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ounded Rectangle 2"/>
          <p:cNvSpPr>
            <a:spLocks noChangeArrowheads="1"/>
          </p:cNvSpPr>
          <p:nvPr/>
        </p:nvSpPr>
        <p:spPr bwMode="auto">
          <a:xfrm>
            <a:off x="250130" y="1834639"/>
            <a:ext cx="8642350" cy="2962513"/>
          </a:xfrm>
          <a:prstGeom prst="roundRect">
            <a:avLst>
              <a:gd name="adj" fmla="val 16667"/>
            </a:avLst>
          </a:prstGeom>
          <a:noFill/>
          <a:ln w="9525">
            <a:noFill/>
            <a:round/>
            <a:headEnd/>
            <a:tailEnd/>
          </a:ln>
        </p:spPr>
        <p:txBody>
          <a:bodyPr>
            <a:spAutoFit/>
          </a:bodyPr>
          <a:lstStyle/>
          <a:p>
            <a:pPr marL="342900" indent="-342900" algn="just" eaLnBrk="0" hangingPunct="0">
              <a:spcBef>
                <a:spcPts val="0"/>
              </a:spcBef>
              <a:spcAft>
                <a:spcPts val="0"/>
              </a:spcAft>
              <a:buFont typeface="Arial" panose="020B0604020202020204" pitchFamily="34" charset="0"/>
              <a:buChar char="•"/>
            </a:pPr>
            <a:r>
              <a:rPr lang="tr-TR" altLang="tr-TR" sz="2400" b="0" dirty="0" smtClean="0">
                <a:solidFill>
                  <a:srgbClr val="002060"/>
                </a:solidFill>
                <a:latin typeface="+mj-lt"/>
              </a:rPr>
              <a:t>Talep tahmininden başlayarak tedarik tahminlerini belirleyin</a:t>
            </a:r>
          </a:p>
          <a:p>
            <a:pPr marL="342900" indent="-342900" algn="just" eaLnBrk="0" hangingPunct="0">
              <a:spcBef>
                <a:spcPts val="0"/>
              </a:spcBef>
              <a:spcAft>
                <a:spcPts val="0"/>
              </a:spcAft>
              <a:buFont typeface="Arial" panose="020B0604020202020204" pitchFamily="34" charset="0"/>
              <a:buChar char="•"/>
            </a:pPr>
            <a:r>
              <a:rPr lang="tr-TR" altLang="tr-TR" sz="2400" b="0" dirty="0" smtClean="0">
                <a:solidFill>
                  <a:srgbClr val="002060"/>
                </a:solidFill>
                <a:latin typeface="+mj-lt"/>
              </a:rPr>
              <a:t>Detaylı tedarik bütçesi hazırlayın</a:t>
            </a:r>
            <a:endParaRPr lang="tr-TR" altLang="tr-TR" sz="2400" b="0" dirty="0">
              <a:solidFill>
                <a:srgbClr val="002060"/>
              </a:solidFill>
              <a:latin typeface="+mj-lt"/>
            </a:endParaRPr>
          </a:p>
          <a:p>
            <a:pPr marL="342900" indent="-342900" algn="just" eaLnBrk="0" hangingPunct="0">
              <a:spcBef>
                <a:spcPts val="0"/>
              </a:spcBef>
              <a:spcAft>
                <a:spcPts val="0"/>
              </a:spcAft>
              <a:buFont typeface="Arial" panose="020B0604020202020204" pitchFamily="34" charset="0"/>
              <a:buChar char="•"/>
            </a:pPr>
            <a:r>
              <a:rPr lang="tr-TR" altLang="tr-TR" sz="2400" b="0" dirty="0" smtClean="0">
                <a:solidFill>
                  <a:srgbClr val="002060"/>
                </a:solidFill>
                <a:latin typeface="+mj-lt"/>
              </a:rPr>
              <a:t>Tedarik edilecek ürüne </a:t>
            </a:r>
            <a:r>
              <a:rPr lang="tr-TR" altLang="tr-TR" sz="2400" b="0" dirty="0">
                <a:solidFill>
                  <a:srgbClr val="002060"/>
                </a:solidFill>
                <a:latin typeface="+mj-lt"/>
              </a:rPr>
              <a:t>özel </a:t>
            </a:r>
            <a:r>
              <a:rPr lang="tr-TR" altLang="tr-TR" sz="2400" b="0" dirty="0" smtClean="0">
                <a:solidFill>
                  <a:srgbClr val="002060"/>
                </a:solidFill>
                <a:latin typeface="+mj-lt"/>
              </a:rPr>
              <a:t>özellikleri tanımlayın</a:t>
            </a:r>
            <a:endParaRPr lang="tr-TR" altLang="tr-TR" sz="2400" b="0" dirty="0">
              <a:solidFill>
                <a:srgbClr val="002060"/>
              </a:solidFill>
              <a:latin typeface="+mj-lt"/>
            </a:endParaRPr>
          </a:p>
          <a:p>
            <a:pPr marL="342900" indent="-342900" algn="just" eaLnBrk="0" hangingPunct="0">
              <a:spcBef>
                <a:spcPts val="0"/>
              </a:spcBef>
              <a:spcAft>
                <a:spcPts val="0"/>
              </a:spcAft>
              <a:buFont typeface="Arial" panose="020B0604020202020204" pitchFamily="34" charset="0"/>
              <a:buChar char="•"/>
            </a:pPr>
            <a:r>
              <a:rPr lang="tr-TR" altLang="tr-TR" sz="2400" b="0" dirty="0">
                <a:solidFill>
                  <a:srgbClr val="002060"/>
                </a:solidFill>
                <a:latin typeface="+mj-lt"/>
              </a:rPr>
              <a:t>Devamlı bir alımsa </a:t>
            </a:r>
            <a:r>
              <a:rPr lang="tr-TR" altLang="tr-TR" sz="2400" b="0" dirty="0" smtClean="0">
                <a:solidFill>
                  <a:srgbClr val="002060"/>
                </a:solidFill>
                <a:latin typeface="+mj-lt"/>
              </a:rPr>
              <a:t>standardize etme fırsatlarını </a:t>
            </a:r>
            <a:r>
              <a:rPr lang="tr-TR" altLang="tr-TR" sz="2400" b="0" dirty="0">
                <a:solidFill>
                  <a:srgbClr val="002060"/>
                </a:solidFill>
                <a:latin typeface="+mj-lt"/>
              </a:rPr>
              <a:t>anlamaya çalışın</a:t>
            </a:r>
          </a:p>
          <a:p>
            <a:pPr marL="342900" indent="-342900" algn="just" eaLnBrk="0" hangingPunct="0">
              <a:spcBef>
                <a:spcPts val="0"/>
              </a:spcBef>
              <a:spcAft>
                <a:spcPts val="0"/>
              </a:spcAft>
              <a:buFont typeface="Arial" panose="020B0604020202020204" pitchFamily="34" charset="0"/>
              <a:buChar char="•"/>
            </a:pPr>
            <a:r>
              <a:rPr lang="tr-TR" altLang="tr-TR" sz="2400" b="0" dirty="0" smtClean="0">
                <a:solidFill>
                  <a:srgbClr val="002060"/>
                </a:solidFill>
                <a:latin typeface="+mj-lt"/>
              </a:rPr>
              <a:t>Fiyat, Teslim, Vade </a:t>
            </a:r>
            <a:r>
              <a:rPr lang="tr-TR" altLang="tr-TR" sz="2400" b="0" dirty="0">
                <a:solidFill>
                  <a:srgbClr val="002060"/>
                </a:solidFill>
                <a:latin typeface="+mj-lt"/>
              </a:rPr>
              <a:t>ve </a:t>
            </a:r>
            <a:r>
              <a:rPr lang="tr-TR" altLang="tr-TR" sz="2400" b="0" dirty="0" smtClean="0">
                <a:solidFill>
                  <a:srgbClr val="002060"/>
                </a:solidFill>
                <a:latin typeface="+mj-lt"/>
              </a:rPr>
              <a:t>Ödeme Aracı hedeflerinizi </a:t>
            </a:r>
            <a:r>
              <a:rPr lang="tr-TR" altLang="tr-TR" sz="2400" b="0" dirty="0">
                <a:solidFill>
                  <a:srgbClr val="002060"/>
                </a:solidFill>
                <a:latin typeface="+mj-lt"/>
              </a:rPr>
              <a:t>belirleyin</a:t>
            </a:r>
          </a:p>
          <a:p>
            <a:pPr marL="342900" indent="-342900" algn="just" eaLnBrk="0" hangingPunct="0">
              <a:spcBef>
                <a:spcPts val="0"/>
              </a:spcBef>
              <a:spcAft>
                <a:spcPts val="0"/>
              </a:spcAft>
              <a:buFont typeface="Arial" panose="020B0604020202020204" pitchFamily="34" charset="0"/>
              <a:buChar char="•"/>
            </a:pPr>
            <a:r>
              <a:rPr lang="tr-TR" altLang="tr-TR" sz="2400" b="0" dirty="0" smtClean="0">
                <a:solidFill>
                  <a:srgbClr val="002060"/>
                </a:solidFill>
                <a:latin typeface="+mj-lt"/>
              </a:rPr>
              <a:t>Hedefi </a:t>
            </a:r>
            <a:r>
              <a:rPr lang="tr-TR" altLang="tr-TR" sz="2400" b="0" dirty="0">
                <a:solidFill>
                  <a:srgbClr val="002060"/>
                </a:solidFill>
                <a:latin typeface="+mj-lt"/>
              </a:rPr>
              <a:t>ulaşmanızı sağlayacak kritik başarı faktörlerini </a:t>
            </a:r>
            <a:r>
              <a:rPr lang="tr-TR" altLang="tr-TR" sz="2400" b="0" dirty="0" smtClean="0">
                <a:solidFill>
                  <a:srgbClr val="002060"/>
                </a:solidFill>
                <a:latin typeface="+mj-lt"/>
              </a:rPr>
              <a:t>belirleyin</a:t>
            </a:r>
            <a:endParaRPr lang="tr-TR" altLang="tr-TR" sz="2400" b="0" dirty="0">
              <a:solidFill>
                <a:srgbClr val="002060"/>
              </a:solidFill>
              <a:latin typeface="+mj-lt"/>
            </a:endParaRPr>
          </a:p>
        </p:txBody>
      </p:sp>
      <p:sp>
        <p:nvSpPr>
          <p:cNvPr id="3" name="Dikdörtgen 1"/>
          <p:cNvSpPr>
            <a:spLocks noChangeArrowheads="1"/>
          </p:cNvSpPr>
          <p:nvPr/>
        </p:nvSpPr>
        <p:spPr bwMode="auto">
          <a:xfrm>
            <a:off x="107504" y="116632"/>
            <a:ext cx="9109075"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 Zinciri Yönetimi Süreci İçin İpuçları</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ounded Rectangle 3"/>
          <p:cNvSpPr>
            <a:spLocks noChangeArrowheads="1"/>
          </p:cNvSpPr>
          <p:nvPr/>
        </p:nvSpPr>
        <p:spPr bwMode="auto">
          <a:xfrm>
            <a:off x="323528" y="1700808"/>
            <a:ext cx="8496944" cy="4052173"/>
          </a:xfrm>
          <a:prstGeom prst="roundRect">
            <a:avLst>
              <a:gd name="adj" fmla="val 16667"/>
            </a:avLst>
          </a:prstGeom>
          <a:noFill/>
          <a:ln w="9525">
            <a:noFill/>
            <a:round/>
            <a:headEnd/>
            <a:tailEnd/>
          </a:ln>
        </p:spPr>
        <p:txBody>
          <a:bodyPr wrap="square">
            <a:spAutoFit/>
          </a:bodyPr>
          <a:lstStyle/>
          <a:p>
            <a:pPr marL="342900" indent="-3429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Malzeme, Fiyat, Teslimat, Vade ve Ödeme Araçları konularında verileri güncel tutun ve edindiğiniz verileri </a:t>
            </a:r>
            <a:r>
              <a:rPr lang="tr-TR" altLang="tr-TR" sz="2400" b="0" dirty="0">
                <a:solidFill>
                  <a:srgbClr val="002060"/>
                </a:solidFill>
                <a:latin typeface="+mj-lt"/>
              </a:rPr>
              <a:t>farklı kanallardan teyit edin</a:t>
            </a:r>
          </a:p>
          <a:p>
            <a:pPr marL="342900" indent="-3429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Pazarlardaki </a:t>
            </a:r>
            <a:r>
              <a:rPr lang="tr-TR" altLang="tr-TR" sz="2400" b="0" dirty="0">
                <a:solidFill>
                  <a:srgbClr val="002060"/>
                </a:solidFill>
                <a:latin typeface="+mj-lt"/>
              </a:rPr>
              <a:t>trendleri takip edin</a:t>
            </a:r>
          </a:p>
          <a:p>
            <a:pPr marL="342900" indent="-342900" algn="just"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Yeni tedarikçileri ve çözümleri takip edin</a:t>
            </a:r>
          </a:p>
          <a:p>
            <a:pPr marL="342900" indent="-3429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Bilgi </a:t>
            </a:r>
            <a:r>
              <a:rPr lang="tr-TR" altLang="tr-TR" sz="2400" b="0" dirty="0">
                <a:solidFill>
                  <a:srgbClr val="002060"/>
                </a:solidFill>
                <a:latin typeface="+mj-lt"/>
              </a:rPr>
              <a:t>talep formları geliştirin ve aktif olarak </a:t>
            </a:r>
            <a:r>
              <a:rPr lang="tr-TR" altLang="tr-TR" sz="2400" b="0" dirty="0" smtClean="0">
                <a:solidFill>
                  <a:srgbClr val="002060"/>
                </a:solidFill>
                <a:latin typeface="+mj-lt"/>
              </a:rPr>
              <a:t>kullanın (RFI)</a:t>
            </a:r>
            <a:endParaRPr lang="tr-TR" altLang="tr-TR" sz="2400" b="0" dirty="0">
              <a:solidFill>
                <a:srgbClr val="002060"/>
              </a:solidFill>
              <a:latin typeface="+mj-lt"/>
            </a:endParaRPr>
          </a:p>
          <a:p>
            <a:pPr marL="342900" indent="-3429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İmzalanmış uzun </a:t>
            </a:r>
            <a:r>
              <a:rPr lang="tr-TR" altLang="tr-TR" sz="2400" b="0" dirty="0">
                <a:solidFill>
                  <a:srgbClr val="002060"/>
                </a:solidFill>
                <a:latin typeface="+mj-lt"/>
              </a:rPr>
              <a:t>vadeli </a:t>
            </a:r>
            <a:r>
              <a:rPr lang="tr-TR" altLang="tr-TR" sz="2400" b="0" dirty="0" smtClean="0">
                <a:solidFill>
                  <a:srgbClr val="002060"/>
                </a:solidFill>
                <a:latin typeface="+mj-lt"/>
              </a:rPr>
              <a:t>sözleşmeleri hedeflerinize uygun yönetin</a:t>
            </a:r>
            <a:endParaRPr lang="tr-TR" altLang="tr-TR" sz="2400" b="0" dirty="0">
              <a:solidFill>
                <a:srgbClr val="002060"/>
              </a:solidFill>
              <a:latin typeface="+mj-lt"/>
            </a:endParaRPr>
          </a:p>
        </p:txBody>
      </p:sp>
      <p:sp>
        <p:nvSpPr>
          <p:cNvPr id="4" name="Dikdörtgen 1"/>
          <p:cNvSpPr>
            <a:spLocks noChangeArrowheads="1"/>
          </p:cNvSpPr>
          <p:nvPr/>
        </p:nvSpPr>
        <p:spPr bwMode="auto">
          <a:xfrm>
            <a:off x="179512" y="28934"/>
            <a:ext cx="9109075"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 Zinciri Yönetimi Süreci İçin İpuçları</a:t>
            </a: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ounded Rectangle 3"/>
          <p:cNvSpPr>
            <a:spLocks noChangeArrowheads="1"/>
          </p:cNvSpPr>
          <p:nvPr/>
        </p:nvSpPr>
        <p:spPr bwMode="auto">
          <a:xfrm>
            <a:off x="322138" y="1844824"/>
            <a:ext cx="8642350" cy="2656046"/>
          </a:xfrm>
          <a:prstGeom prst="roundRect">
            <a:avLst>
              <a:gd name="adj" fmla="val 16667"/>
            </a:avLst>
          </a:prstGeom>
          <a:noFill/>
          <a:ln w="9525">
            <a:noFill/>
            <a:round/>
            <a:headEnd/>
            <a:tailEnd/>
          </a:ln>
        </p:spPr>
        <p:txBody>
          <a:bodyPr>
            <a:spAutoFit/>
          </a:bodyPr>
          <a:lstStyle/>
          <a:p>
            <a:pPr marL="342900" indent="-3429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Toplam </a:t>
            </a:r>
            <a:r>
              <a:rPr lang="tr-TR" altLang="tr-TR" sz="2400" b="0" dirty="0">
                <a:solidFill>
                  <a:srgbClr val="002060"/>
                </a:solidFill>
                <a:latin typeface="+mj-lt"/>
              </a:rPr>
              <a:t>sahip olma maliyetini göz önüne alarak rutin alımlar için stratejinizi belirleyin</a:t>
            </a:r>
          </a:p>
          <a:p>
            <a:pPr marL="342900" indent="-342900" algn="just"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Hedef maliyet stratejisi ile proje alımlarınızı yönlendirin</a:t>
            </a:r>
          </a:p>
          <a:p>
            <a:pPr marL="342900" indent="-342900" algn="just"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Alınabilecek ek hizmetler </a:t>
            </a:r>
            <a:r>
              <a:rPr lang="tr-TR" altLang="tr-TR" sz="2400" b="0" dirty="0" smtClean="0">
                <a:solidFill>
                  <a:srgbClr val="002060"/>
                </a:solidFill>
                <a:latin typeface="+mj-lt"/>
              </a:rPr>
              <a:t>için </a:t>
            </a:r>
            <a:r>
              <a:rPr lang="tr-TR" altLang="tr-TR" sz="2400" b="0" dirty="0">
                <a:solidFill>
                  <a:srgbClr val="002060"/>
                </a:solidFill>
                <a:latin typeface="+mj-lt"/>
              </a:rPr>
              <a:t>alternatiflerinizi belirleyin</a:t>
            </a:r>
          </a:p>
          <a:p>
            <a:pPr marL="342900" indent="-3429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Tedarikçi </a:t>
            </a:r>
            <a:r>
              <a:rPr lang="tr-TR" altLang="tr-TR" sz="2400" b="0" dirty="0">
                <a:solidFill>
                  <a:srgbClr val="002060"/>
                </a:solidFill>
                <a:latin typeface="+mj-lt"/>
              </a:rPr>
              <a:t>ilişkilerinde izleyeceğiniz stratejinizi belirleyin</a:t>
            </a:r>
          </a:p>
        </p:txBody>
      </p:sp>
      <p:sp>
        <p:nvSpPr>
          <p:cNvPr id="4" name="Dikdörtgen 1"/>
          <p:cNvSpPr>
            <a:spLocks noChangeArrowheads="1"/>
          </p:cNvSpPr>
          <p:nvPr/>
        </p:nvSpPr>
        <p:spPr bwMode="auto">
          <a:xfrm>
            <a:off x="179512" y="116632"/>
            <a:ext cx="9109075"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 Zinciri Yönetimi Süreci İçin İpuçları</a:t>
            </a: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ounded Rectangle 3"/>
          <p:cNvSpPr>
            <a:spLocks noChangeArrowheads="1"/>
          </p:cNvSpPr>
          <p:nvPr/>
        </p:nvSpPr>
        <p:spPr bwMode="auto">
          <a:xfrm>
            <a:off x="394270" y="1925082"/>
            <a:ext cx="8498210" cy="2656046"/>
          </a:xfrm>
          <a:prstGeom prst="roundRect">
            <a:avLst>
              <a:gd name="adj" fmla="val 16667"/>
            </a:avLst>
          </a:prstGeom>
          <a:noFill/>
          <a:ln w="9525">
            <a:noFill/>
            <a:round/>
            <a:headEnd/>
            <a:tailEnd/>
          </a:ln>
        </p:spPr>
        <p:txBody>
          <a:bodyPr wrap="square">
            <a:spAutoFit/>
          </a:bodyPr>
          <a:lstStyle/>
          <a:p>
            <a:pPr marL="342900" indent="-3429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Tedarikçilerden </a:t>
            </a:r>
            <a:r>
              <a:rPr lang="tr-TR" altLang="tr-TR" sz="2400" b="0" dirty="0">
                <a:solidFill>
                  <a:srgbClr val="002060"/>
                </a:solidFill>
                <a:latin typeface="+mj-lt"/>
              </a:rPr>
              <a:t>gelecek detay sorular ve ek bilgileri değerlendirin</a:t>
            </a:r>
          </a:p>
          <a:p>
            <a:pPr marL="342900" indent="-342900" algn="just"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Gelen teklifleri teklif değerlendirme şablonlarına aktarın</a:t>
            </a:r>
          </a:p>
          <a:p>
            <a:pPr marL="342900" indent="-342900" algn="just"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En uygun teklifi değerlendirme kriterlerine göre seçin</a:t>
            </a:r>
          </a:p>
          <a:p>
            <a:pPr marL="342900" indent="-342900" algn="just"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Final pazarlık ve sözleşme detaylarını tedarikçiyle netleştirin</a:t>
            </a:r>
          </a:p>
        </p:txBody>
      </p:sp>
      <p:sp>
        <p:nvSpPr>
          <p:cNvPr id="4" name="Dikdörtgen 1"/>
          <p:cNvSpPr>
            <a:spLocks noChangeArrowheads="1"/>
          </p:cNvSpPr>
          <p:nvPr/>
        </p:nvSpPr>
        <p:spPr bwMode="auto">
          <a:xfrm>
            <a:off x="179512" y="8344"/>
            <a:ext cx="9109075"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 Zinciri Yönetimi Süreci İçin İpuçları</a:t>
            </a: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ounded Rectangle 3"/>
          <p:cNvSpPr>
            <a:spLocks noChangeArrowheads="1"/>
          </p:cNvSpPr>
          <p:nvPr/>
        </p:nvSpPr>
        <p:spPr bwMode="auto">
          <a:xfrm>
            <a:off x="251520" y="1844824"/>
            <a:ext cx="8642350" cy="3473291"/>
          </a:xfrm>
          <a:prstGeom prst="roundRect">
            <a:avLst>
              <a:gd name="adj" fmla="val 16667"/>
            </a:avLst>
          </a:prstGeom>
          <a:noFill/>
          <a:ln w="9525">
            <a:noFill/>
            <a:round/>
            <a:headEnd/>
            <a:tailEnd/>
          </a:ln>
        </p:spPr>
        <p:txBody>
          <a:bodyPr>
            <a:spAutoFit/>
          </a:bodyPr>
          <a:lstStyle/>
          <a:p>
            <a:pPr marL="457200" indent="-4572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"Genel </a:t>
            </a:r>
            <a:r>
              <a:rPr lang="tr-TR" altLang="tr-TR" sz="2400" b="0" dirty="0" err="1" smtClean="0">
                <a:solidFill>
                  <a:srgbClr val="002060"/>
                </a:solidFill>
                <a:latin typeface="+mj-lt"/>
              </a:rPr>
              <a:t>Satınalma</a:t>
            </a:r>
            <a:r>
              <a:rPr lang="tr-TR" altLang="tr-TR" sz="2400" b="0" dirty="0" smtClean="0">
                <a:solidFill>
                  <a:srgbClr val="002060"/>
                </a:solidFill>
                <a:latin typeface="+mj-lt"/>
              </a:rPr>
              <a:t> Sözleşmesi" hazırlayın</a:t>
            </a:r>
            <a:endParaRPr lang="tr-TR" altLang="tr-TR" sz="2400" b="0" dirty="0">
              <a:solidFill>
                <a:srgbClr val="002060"/>
              </a:solidFill>
              <a:latin typeface="+mj-lt"/>
            </a:endParaRPr>
          </a:p>
          <a:p>
            <a:pPr marL="457200" indent="-4572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Sözleşmenin hukuki </a:t>
            </a:r>
            <a:r>
              <a:rPr lang="tr-TR" altLang="tr-TR" sz="2400" b="0" dirty="0">
                <a:solidFill>
                  <a:srgbClr val="002060"/>
                </a:solidFill>
                <a:latin typeface="+mj-lt"/>
              </a:rPr>
              <a:t>ve iş süreçlerine uygunluğundan emin olun</a:t>
            </a:r>
          </a:p>
          <a:p>
            <a:pPr marL="457200" indent="-4572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Tedarikçi </a:t>
            </a:r>
            <a:r>
              <a:rPr lang="tr-TR" altLang="tr-TR" sz="2400" b="0" dirty="0">
                <a:solidFill>
                  <a:srgbClr val="002060"/>
                </a:solidFill>
                <a:latin typeface="+mj-lt"/>
              </a:rPr>
              <a:t>performansının nasıl değerlendirileceğini </a:t>
            </a:r>
            <a:r>
              <a:rPr lang="tr-TR" altLang="tr-TR" sz="2400" b="0" dirty="0" smtClean="0">
                <a:solidFill>
                  <a:srgbClr val="002060"/>
                </a:solidFill>
                <a:latin typeface="+mj-lt"/>
              </a:rPr>
              <a:t>tedarikçilerinizle ilişki başlangıcında açıkça görüşün</a:t>
            </a:r>
          </a:p>
          <a:p>
            <a:pPr marL="457200" indent="-457200" algn="just"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Tedarikçilerinizle düzenli performans değerlendirme toplantıları yapın</a:t>
            </a:r>
            <a:endParaRPr lang="tr-TR" altLang="tr-TR" sz="2400" b="0" dirty="0">
              <a:solidFill>
                <a:srgbClr val="002060"/>
              </a:solidFill>
              <a:latin typeface="+mj-lt"/>
            </a:endParaRPr>
          </a:p>
        </p:txBody>
      </p:sp>
      <p:sp>
        <p:nvSpPr>
          <p:cNvPr id="4" name="Dikdörtgen 1"/>
          <p:cNvSpPr>
            <a:spLocks noChangeArrowheads="1"/>
          </p:cNvSpPr>
          <p:nvPr/>
        </p:nvSpPr>
        <p:spPr bwMode="auto">
          <a:xfrm>
            <a:off x="179512" y="116632"/>
            <a:ext cx="9109075"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 Zinciri Yönetimi Süreci İçin İpuçları</a:t>
            </a: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Dikdörtgen"/>
          <p:cNvSpPr>
            <a:spLocks noChangeArrowheads="1"/>
          </p:cNvSpPr>
          <p:nvPr/>
        </p:nvSpPr>
        <p:spPr bwMode="auto">
          <a:xfrm>
            <a:off x="431800" y="2636912"/>
            <a:ext cx="8243888" cy="649287"/>
          </a:xfrm>
          <a:prstGeom prst="rect">
            <a:avLst/>
          </a:prstGeom>
          <a:noFill/>
          <a:extLst/>
        </p:spPr>
        <p:txBody>
          <a:bodyPr lIns="92075" tIns="46038" rIns="92075" bIns="46038"/>
          <a:lstStyle/>
          <a:p>
            <a:pPr algn="ctr" eaLnBrk="0" hangingPunct="0">
              <a:defRPr/>
            </a:pPr>
            <a:r>
              <a:rPr lang="tr-TR" sz="3600" dirty="0" smtClean="0">
                <a:solidFill>
                  <a:srgbClr val="FF0000"/>
                </a:solidFill>
                <a:latin typeface="+mj-lt"/>
                <a:ea typeface="+mj-ea"/>
              </a:rPr>
              <a:t>Tedarik Türleri ve Stratejileri</a:t>
            </a:r>
            <a:endParaRPr lang="tr-TR" sz="3600" dirty="0">
              <a:solidFill>
                <a:srgbClr val="FF0000"/>
              </a:solidFill>
              <a:latin typeface="+mj-lt"/>
              <a:ea typeface="+mj-ea"/>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Dikdörtgen"/>
          <p:cNvSpPr>
            <a:spLocks noChangeArrowheads="1"/>
          </p:cNvSpPr>
          <p:nvPr/>
        </p:nvSpPr>
        <p:spPr bwMode="auto">
          <a:xfrm>
            <a:off x="467544" y="1484784"/>
            <a:ext cx="8280400" cy="3816429"/>
          </a:xfrm>
          <a:prstGeom prst="rect">
            <a:avLst/>
          </a:prstGeom>
          <a:noFill/>
          <a:ln w="9525">
            <a:noFill/>
            <a:miter lim="800000"/>
            <a:headEnd/>
            <a:tailEnd/>
          </a:ln>
        </p:spPr>
        <p:txBody>
          <a:bodyPr>
            <a:spAutoFit/>
          </a:bodyPr>
          <a:lstStyle/>
          <a:p>
            <a:pPr marL="342900" indent="-342900" algn="just" eaLnBrk="0" hangingPunct="0">
              <a:spcBef>
                <a:spcPts val="600"/>
              </a:spcBef>
              <a:spcAft>
                <a:spcPts val="600"/>
              </a:spcAft>
              <a:buFont typeface="Arial" charset="0"/>
              <a:buChar char="•"/>
            </a:pPr>
            <a:r>
              <a:rPr lang="tr-TR" altLang="tr-TR" sz="2400" dirty="0">
                <a:solidFill>
                  <a:srgbClr val="FF0000"/>
                </a:solidFill>
                <a:latin typeface="+mj-lt"/>
              </a:rPr>
              <a:t>Spot kaynak Temini</a:t>
            </a:r>
            <a:r>
              <a:rPr lang="tr-TR" altLang="tr-TR" sz="2400" dirty="0">
                <a:solidFill>
                  <a:srgbClr val="333399"/>
                </a:solidFill>
                <a:latin typeface="+mj-lt"/>
              </a:rPr>
              <a:t>;</a:t>
            </a: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rPr>
              <a:t>Standart ürünler.</a:t>
            </a: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rPr>
              <a:t>Gündelik faaliyetlerle rutin </a:t>
            </a:r>
            <a:r>
              <a:rPr lang="tr-TR" altLang="tr-TR" sz="2400" b="0" dirty="0" err="1">
                <a:solidFill>
                  <a:srgbClr val="002060"/>
                </a:solidFill>
                <a:latin typeface="+mj-lt"/>
              </a:rPr>
              <a:t>satınalma</a:t>
            </a:r>
            <a:r>
              <a:rPr lang="tr-TR" altLang="tr-TR" sz="2400" b="0" dirty="0">
                <a:solidFill>
                  <a:srgbClr val="002060"/>
                </a:solidFill>
                <a:latin typeface="+mj-lt"/>
              </a:rPr>
              <a:t>.</a:t>
            </a:r>
          </a:p>
          <a:p>
            <a:pPr marL="342900" indent="-342900" algn="just" eaLnBrk="0" hangingPunct="0">
              <a:spcBef>
                <a:spcPts val="600"/>
              </a:spcBef>
              <a:spcAft>
                <a:spcPts val="600"/>
              </a:spcAft>
              <a:buFont typeface="Arial" charset="0"/>
              <a:buChar char="•"/>
            </a:pPr>
            <a:r>
              <a:rPr lang="tr-TR" altLang="tr-TR" sz="2400" dirty="0">
                <a:solidFill>
                  <a:srgbClr val="FF0000"/>
                </a:solidFill>
                <a:latin typeface="+mj-lt"/>
              </a:rPr>
              <a:t>Sistematik Kaynak temini</a:t>
            </a:r>
            <a:r>
              <a:rPr lang="tr-TR" altLang="tr-TR" sz="2400" dirty="0">
                <a:solidFill>
                  <a:srgbClr val="333399"/>
                </a:solidFill>
                <a:latin typeface="+mj-lt"/>
              </a:rPr>
              <a:t>;</a:t>
            </a: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rPr>
              <a:t>Özel ürünler.</a:t>
            </a: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rPr>
              <a:t>Özel bir üretim için bir pazarlık sonucu ve sözleşme ile garanti altına alınmış, seçilmiş nitelikli bir tedarikçi ile ilişkiye girme.</a:t>
            </a:r>
          </a:p>
        </p:txBody>
      </p:sp>
      <p:sp>
        <p:nvSpPr>
          <p:cNvPr id="2" name="Dikdörtgen 1"/>
          <p:cNvSpPr/>
          <p:nvPr/>
        </p:nvSpPr>
        <p:spPr>
          <a:xfrm>
            <a:off x="205208" y="44624"/>
            <a:ext cx="8964612" cy="523875"/>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sz="2800" dirty="0">
                <a:solidFill>
                  <a:srgbClr val="FF0000"/>
                </a:solidFill>
                <a:latin typeface="+mj-lt"/>
                <a:ea typeface="+mj-ea"/>
              </a:rPr>
              <a:t>Tedarik Türleri</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180528" y="44624"/>
            <a:ext cx="9144000" cy="523875"/>
          </a:xfrm>
          <a:noFill/>
          <a:ln>
            <a:miter lim="800000"/>
            <a:headEnd/>
            <a:tailEnd/>
          </a:ln>
        </p:spPr>
        <p:txBody>
          <a:bodyPr vert="horz" wrap="square" lIns="92075" tIns="46038" rIns="92075" bIns="46038" numCol="1" anchor="t" anchorCtr="0" compatLnSpc="1">
            <a:prstTxWarp prst="textNoShape">
              <a:avLst/>
            </a:prstTxWarp>
          </a:bodyPr>
          <a:lstStyle/>
          <a:p>
            <a:pPr algn="l"/>
            <a:r>
              <a:rPr lang="en-US" altLang="ko-KR" sz="2800" b="1" dirty="0" err="1" smtClean="0">
                <a:solidFill>
                  <a:srgbClr val="FF0000"/>
                </a:solidFill>
                <a:cs typeface="Arial" charset="0"/>
              </a:rPr>
              <a:t>Kraljic</a:t>
            </a:r>
            <a:r>
              <a:rPr lang="tr-TR" altLang="ko-KR" sz="2800" b="1" dirty="0" smtClean="0">
                <a:solidFill>
                  <a:srgbClr val="FF0000"/>
                </a:solidFill>
                <a:cs typeface="Arial" charset="0"/>
              </a:rPr>
              <a:t> </a:t>
            </a:r>
            <a:r>
              <a:rPr lang="tr-TR" altLang="ko-KR" sz="2800" b="1" dirty="0" err="1" smtClean="0">
                <a:solidFill>
                  <a:srgbClr val="FF0000"/>
                </a:solidFill>
                <a:cs typeface="Arial" charset="0"/>
              </a:rPr>
              <a:t>Matriksi</a:t>
            </a:r>
            <a:endParaRPr lang="en-US" altLang="tr-TR" sz="2800" b="1" dirty="0" smtClean="0">
              <a:solidFill>
                <a:srgbClr val="FF0000"/>
              </a:solidFill>
              <a:ea typeface="Malgun Gothic" pitchFamily="34" charset="-127"/>
              <a:cs typeface="Arial" charset="0"/>
            </a:endParaRPr>
          </a:p>
        </p:txBody>
      </p:sp>
      <p:graphicFrame>
        <p:nvGraphicFramePr>
          <p:cNvPr id="5" name="4 Diyagram"/>
          <p:cNvGraphicFramePr/>
          <p:nvPr>
            <p:extLst>
              <p:ext uri="{D42A27DB-BD31-4B8C-83A1-F6EECF244321}">
                <p14:modId xmlns:p14="http://schemas.microsoft.com/office/powerpoint/2010/main" val="2572502398"/>
              </p:ext>
            </p:extLst>
          </p:nvPr>
        </p:nvGraphicFramePr>
        <p:xfrm>
          <a:off x="1763688" y="1196752"/>
          <a:ext cx="5616624"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5 Dikdörtgen"/>
          <p:cNvSpPr/>
          <p:nvPr/>
        </p:nvSpPr>
        <p:spPr>
          <a:xfrm rot="16200000">
            <a:off x="744983" y="3236662"/>
            <a:ext cx="2111155" cy="584775"/>
          </a:xfrm>
          <a:prstGeom prst="rect">
            <a:avLst/>
          </a:prstGeom>
        </p:spPr>
        <p:txBody>
          <a:bodyPr wrap="none">
            <a:spAutoFit/>
          </a:bodyPr>
          <a:lstStyle/>
          <a:p>
            <a:pPr marL="711200" lvl="1" indent="-347663">
              <a:spcBef>
                <a:spcPts val="600"/>
              </a:spcBef>
              <a:spcAft>
                <a:spcPts val="600"/>
              </a:spcAft>
            </a:pPr>
            <a:r>
              <a:rPr lang="tr-TR" altLang="ko-KR" sz="3200" dirty="0" smtClean="0">
                <a:solidFill>
                  <a:srgbClr val="FF0000"/>
                </a:solidFill>
                <a:latin typeface="+mj-lt"/>
              </a:rPr>
              <a:t>Kar Etkisi</a:t>
            </a:r>
            <a:endParaRPr lang="en-US" altLang="ko-KR" sz="3200" dirty="0" smtClean="0">
              <a:solidFill>
                <a:srgbClr val="FF0000"/>
              </a:solidFill>
              <a:latin typeface="+mj-lt"/>
            </a:endParaRPr>
          </a:p>
        </p:txBody>
      </p:sp>
      <p:sp>
        <p:nvSpPr>
          <p:cNvPr id="7" name="6 Dikdörtgen"/>
          <p:cNvSpPr/>
          <p:nvPr/>
        </p:nvSpPr>
        <p:spPr>
          <a:xfrm>
            <a:off x="3261726" y="5662989"/>
            <a:ext cx="2678426" cy="584775"/>
          </a:xfrm>
          <a:prstGeom prst="rect">
            <a:avLst/>
          </a:prstGeom>
        </p:spPr>
        <p:txBody>
          <a:bodyPr wrap="none">
            <a:spAutoFit/>
          </a:bodyPr>
          <a:lstStyle/>
          <a:p>
            <a:pPr marL="711200" lvl="1" indent="-347663">
              <a:spcBef>
                <a:spcPts val="600"/>
              </a:spcBef>
              <a:spcAft>
                <a:spcPts val="600"/>
              </a:spcAft>
            </a:pPr>
            <a:r>
              <a:rPr lang="tr-TR" altLang="ko-KR" sz="3200" dirty="0" smtClean="0">
                <a:solidFill>
                  <a:srgbClr val="FF0000"/>
                </a:solidFill>
                <a:latin typeface="+mj-lt"/>
              </a:rPr>
              <a:t>Tedarik Riski</a:t>
            </a:r>
            <a:endParaRPr lang="en-US" altLang="ko-KR" sz="3200" dirty="0" smtClean="0">
              <a:solidFill>
                <a:srgbClr val="FF0000"/>
              </a:solidFill>
              <a:latin typeface="+mj-lt"/>
            </a:endParaRPr>
          </a:p>
        </p:txBody>
      </p:sp>
      <p:sp>
        <p:nvSpPr>
          <p:cNvPr id="8" name="Rectangle 3"/>
          <p:cNvSpPr txBox="1">
            <a:spLocks noChangeArrowheads="1"/>
          </p:cNvSpPr>
          <p:nvPr/>
        </p:nvSpPr>
        <p:spPr bwMode="auto">
          <a:xfrm>
            <a:off x="2376015" y="692696"/>
            <a:ext cx="4428233" cy="5232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363538" marR="0" lvl="0" indent="-363538" algn="ctr" defTabSz="914400" rtl="0" eaLnBrk="0" fontAlgn="base" latinLnBrk="0" hangingPunct="0">
              <a:lnSpc>
                <a:spcPct val="100000"/>
              </a:lnSpc>
              <a:spcBef>
                <a:spcPts val="600"/>
              </a:spcBef>
              <a:spcAft>
                <a:spcPts val="600"/>
              </a:spcAft>
              <a:buClrTx/>
              <a:buSzTx/>
              <a:buFont typeface="Arial" charset="0"/>
              <a:buNone/>
              <a:tabLst/>
              <a:defRPr/>
            </a:pPr>
            <a:r>
              <a:rPr kumimoji="0" lang="tr-TR" altLang="ko-KR" sz="2800" b="1" i="0" u="none" strike="noStrike" kern="1200" cap="none" spc="0" normalizeH="0" baseline="0" noProof="0" dirty="0" smtClean="0">
                <a:ln>
                  <a:noFill/>
                </a:ln>
                <a:solidFill>
                  <a:srgbClr val="002060"/>
                </a:solidFill>
                <a:effectLst/>
                <a:uLnTx/>
                <a:uFillTx/>
                <a:latin typeface="+mj-lt"/>
                <a:ea typeface="+mn-ea"/>
                <a:cs typeface="Arial" charset="0"/>
              </a:rPr>
              <a:t>Tedarik ve Kar</a:t>
            </a:r>
            <a:r>
              <a:rPr kumimoji="0" lang="tr-TR" altLang="ko-KR" sz="2800" b="1" i="0" u="none" strike="noStrike" kern="1200" cap="none" spc="0" normalizeH="0" noProof="0" dirty="0" smtClean="0">
                <a:ln>
                  <a:noFill/>
                </a:ln>
                <a:solidFill>
                  <a:srgbClr val="002060"/>
                </a:solidFill>
                <a:effectLst/>
                <a:uLnTx/>
                <a:uFillTx/>
                <a:latin typeface="+mj-lt"/>
                <a:ea typeface="+mn-ea"/>
                <a:cs typeface="Arial" charset="0"/>
              </a:rPr>
              <a:t> </a:t>
            </a:r>
            <a:r>
              <a:rPr kumimoji="0" lang="tr-TR" altLang="ko-KR" sz="2800" b="1" i="0" u="none" strike="noStrike" kern="1200" cap="none" spc="0" normalizeH="0" baseline="0" noProof="0" dirty="0" smtClean="0">
                <a:ln>
                  <a:noFill/>
                </a:ln>
                <a:solidFill>
                  <a:srgbClr val="002060"/>
                </a:solidFill>
                <a:effectLst/>
                <a:uLnTx/>
                <a:uFillTx/>
                <a:latin typeface="+mj-lt"/>
                <a:ea typeface="+mn-ea"/>
                <a:cs typeface="Arial" charset="0"/>
              </a:rPr>
              <a:t>boyutu</a:t>
            </a:r>
            <a:endParaRPr kumimoji="0" lang="en-US" altLang="ko-KR" sz="2800" b="1" i="0" u="none" strike="noStrike" kern="1200" cap="none" spc="0" normalizeH="0" baseline="0" noProof="0" dirty="0" smtClean="0">
              <a:ln>
                <a:noFill/>
              </a:ln>
              <a:solidFill>
                <a:srgbClr val="002060"/>
              </a:solidFill>
              <a:effectLst/>
              <a:uLnTx/>
              <a:uFillTx/>
              <a:latin typeface="+mj-lt"/>
              <a:ea typeface="+mn-ea"/>
              <a:cs typeface="Arial" charset="0"/>
            </a:endParaRPr>
          </a:p>
        </p:txBody>
      </p:sp>
      <p:sp>
        <p:nvSpPr>
          <p:cNvPr id="11" name="Rectangle 3"/>
          <p:cNvSpPr txBox="1">
            <a:spLocks noChangeArrowheads="1"/>
          </p:cNvSpPr>
          <p:nvPr/>
        </p:nvSpPr>
        <p:spPr bwMode="auto">
          <a:xfrm>
            <a:off x="971600" y="1599183"/>
            <a:ext cx="1296144" cy="4616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363538" marR="0" lvl="0" indent="-363538" algn="l" defTabSz="914400" rtl="0" eaLnBrk="0" fontAlgn="base" latinLnBrk="0" hangingPunct="0">
              <a:lnSpc>
                <a:spcPct val="100000"/>
              </a:lnSpc>
              <a:spcBef>
                <a:spcPts val="600"/>
              </a:spcBef>
              <a:spcAft>
                <a:spcPts val="600"/>
              </a:spcAft>
              <a:buClrTx/>
              <a:buSzTx/>
              <a:buFont typeface="Arial" charset="0"/>
              <a:buNone/>
              <a:tabLst/>
              <a:defRPr/>
            </a:pPr>
            <a:r>
              <a:rPr kumimoji="0" lang="tr-TR" altLang="ko-KR" sz="2400" b="1" i="0" u="none" strike="noStrike" kern="1200" cap="none" spc="0" normalizeH="0" baseline="0" noProof="0" dirty="0" smtClean="0">
                <a:ln>
                  <a:noFill/>
                </a:ln>
                <a:solidFill>
                  <a:srgbClr val="002060"/>
                </a:solidFill>
                <a:effectLst/>
                <a:uLnTx/>
                <a:uFillTx/>
                <a:latin typeface="+mj-lt"/>
                <a:ea typeface="+mn-ea"/>
                <a:cs typeface="Arial" charset="0"/>
              </a:rPr>
              <a:t>Yüksek</a:t>
            </a:r>
            <a:endParaRPr kumimoji="0" lang="en-US" altLang="ko-KR" sz="2400" b="1" i="0" u="none" strike="noStrike" kern="1200" cap="none" spc="0" normalizeH="0" baseline="0" noProof="0" dirty="0" smtClean="0">
              <a:ln>
                <a:noFill/>
              </a:ln>
              <a:solidFill>
                <a:srgbClr val="002060"/>
              </a:solidFill>
              <a:effectLst/>
              <a:uLnTx/>
              <a:uFillTx/>
              <a:latin typeface="+mj-lt"/>
              <a:ea typeface="+mn-ea"/>
              <a:cs typeface="Arial" charset="0"/>
            </a:endParaRPr>
          </a:p>
        </p:txBody>
      </p:sp>
      <p:sp>
        <p:nvSpPr>
          <p:cNvPr id="12" name="Rectangle 3"/>
          <p:cNvSpPr txBox="1">
            <a:spLocks noChangeArrowheads="1"/>
          </p:cNvSpPr>
          <p:nvPr/>
        </p:nvSpPr>
        <p:spPr bwMode="auto">
          <a:xfrm>
            <a:off x="6732240" y="4869160"/>
            <a:ext cx="1296144" cy="4616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363538" marR="0" lvl="0" indent="-363538" algn="l" defTabSz="914400" rtl="0" eaLnBrk="0" fontAlgn="base" latinLnBrk="0" hangingPunct="0">
              <a:lnSpc>
                <a:spcPct val="100000"/>
              </a:lnSpc>
              <a:spcBef>
                <a:spcPts val="600"/>
              </a:spcBef>
              <a:spcAft>
                <a:spcPts val="600"/>
              </a:spcAft>
              <a:buClrTx/>
              <a:buSzTx/>
              <a:buFont typeface="Arial" charset="0"/>
              <a:buNone/>
              <a:tabLst/>
              <a:defRPr/>
            </a:pPr>
            <a:r>
              <a:rPr kumimoji="0" lang="tr-TR" altLang="ko-KR" sz="2400" b="1" i="0" u="none" strike="noStrike" kern="1200" cap="none" spc="0" normalizeH="0" baseline="0" noProof="0" dirty="0" smtClean="0">
                <a:ln>
                  <a:noFill/>
                </a:ln>
                <a:solidFill>
                  <a:srgbClr val="002060"/>
                </a:solidFill>
                <a:effectLst/>
                <a:uLnTx/>
                <a:uFillTx/>
                <a:latin typeface="+mj-lt"/>
                <a:ea typeface="+mn-ea"/>
                <a:cs typeface="Arial" charset="0"/>
              </a:rPr>
              <a:t>Yüksek</a:t>
            </a:r>
            <a:endParaRPr kumimoji="0" lang="en-US" altLang="ko-KR" sz="2400" b="1" i="0" u="none" strike="noStrike" kern="1200" cap="none" spc="0" normalizeH="0" baseline="0" noProof="0" dirty="0" smtClean="0">
              <a:ln>
                <a:noFill/>
              </a:ln>
              <a:solidFill>
                <a:srgbClr val="002060"/>
              </a:solidFill>
              <a:effectLst/>
              <a:uLnTx/>
              <a:uFillTx/>
              <a:latin typeface="+mj-lt"/>
              <a:ea typeface="+mn-ea"/>
              <a:cs typeface="Arial" charset="0"/>
            </a:endParaRPr>
          </a:p>
        </p:txBody>
      </p:sp>
      <p:sp>
        <p:nvSpPr>
          <p:cNvPr id="13" name="Rectangle 3"/>
          <p:cNvSpPr txBox="1">
            <a:spLocks noChangeArrowheads="1"/>
          </p:cNvSpPr>
          <p:nvPr/>
        </p:nvSpPr>
        <p:spPr bwMode="auto">
          <a:xfrm>
            <a:off x="1187624" y="4941168"/>
            <a:ext cx="1152128" cy="4616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363538" marR="0" lvl="0" indent="-363538" algn="l" defTabSz="914400" rtl="0" eaLnBrk="0" fontAlgn="base" latinLnBrk="0" hangingPunct="0">
              <a:lnSpc>
                <a:spcPct val="100000"/>
              </a:lnSpc>
              <a:spcBef>
                <a:spcPts val="600"/>
              </a:spcBef>
              <a:spcAft>
                <a:spcPts val="600"/>
              </a:spcAft>
              <a:buClrTx/>
              <a:buSzTx/>
              <a:buFont typeface="Arial" charset="0"/>
              <a:buNone/>
              <a:tabLst/>
              <a:defRPr/>
            </a:pPr>
            <a:r>
              <a:rPr kumimoji="0" lang="tr-TR" altLang="ko-KR" sz="2400" b="1" i="0" u="none" strike="noStrike" kern="1200" cap="none" spc="0" normalizeH="0" baseline="0" noProof="0" dirty="0" smtClean="0">
                <a:ln>
                  <a:noFill/>
                </a:ln>
                <a:solidFill>
                  <a:srgbClr val="002060"/>
                </a:solidFill>
                <a:effectLst/>
                <a:uLnTx/>
                <a:uFillTx/>
                <a:latin typeface="+mj-lt"/>
                <a:ea typeface="+mn-ea"/>
                <a:cs typeface="Arial" charset="0"/>
              </a:rPr>
              <a:t>Düşük</a:t>
            </a:r>
            <a:endParaRPr kumimoji="0" lang="en-US" altLang="ko-KR" sz="2400" b="1" i="0" u="none" strike="noStrike" kern="1200" cap="none" spc="0" normalizeH="0" baseline="0" noProof="0" dirty="0" smtClean="0">
              <a:ln>
                <a:noFill/>
              </a:ln>
              <a:solidFill>
                <a:srgbClr val="002060"/>
              </a:solidFill>
              <a:effectLst/>
              <a:uLnTx/>
              <a:uFillTx/>
              <a:latin typeface="+mj-lt"/>
              <a:ea typeface="+mn-ea"/>
              <a:cs typeface="Arial" charset="0"/>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yagram"/>
          <p:cNvGraphicFramePr/>
          <p:nvPr/>
        </p:nvGraphicFramePr>
        <p:xfrm>
          <a:off x="0" y="1052736"/>
          <a:ext cx="9144000"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7" name="Dikdörtgen 1"/>
          <p:cNvSpPr>
            <a:spLocks noChangeArrowheads="1"/>
          </p:cNvSpPr>
          <p:nvPr/>
        </p:nvSpPr>
        <p:spPr bwMode="auto">
          <a:xfrm>
            <a:off x="179512" y="116632"/>
            <a:ext cx="7848872" cy="523220"/>
          </a:xfrm>
          <a:prstGeom prst="rect">
            <a:avLst/>
          </a:prstGeom>
          <a:noFill/>
          <a:ln w="9525" algn="ctr">
            <a:noFill/>
            <a:miter lim="800000"/>
            <a:headEnd type="none" w="sm" len="sm"/>
            <a:tailEnd type="none" w="sm" len="sm"/>
          </a:ln>
        </p:spPr>
        <p:txBody>
          <a:bodyPr wrap="square">
            <a:spAutoFit/>
          </a:bodyPr>
          <a:lstStyle/>
          <a:p>
            <a:r>
              <a:rPr lang="tr-TR" sz="2800" dirty="0" smtClean="0">
                <a:solidFill>
                  <a:srgbClr val="FF0000"/>
                </a:solidFill>
                <a:latin typeface="+mj-lt"/>
              </a:rPr>
              <a:t>Dünya Ekonomisinde Son Yıllardaki Değişimler </a:t>
            </a:r>
            <a:endParaRPr lang="tr-TR" sz="2800" dirty="0">
              <a:solidFill>
                <a:srgbClr val="FF0000"/>
              </a:solidFill>
              <a:latin typeface="+mj-lt"/>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215453" y="116632"/>
            <a:ext cx="9109075" cy="523875"/>
          </a:xfr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lgn="l"/>
            <a:r>
              <a:rPr lang="en-US" altLang="ko-KR" sz="2800" b="1" dirty="0" err="1">
                <a:solidFill>
                  <a:srgbClr val="FF0000"/>
                </a:solidFill>
                <a:cs typeface="Arial" charset="0"/>
              </a:rPr>
              <a:t>Kraljic</a:t>
            </a:r>
            <a:r>
              <a:rPr lang="tr-TR" altLang="ko-KR" sz="2800" b="1" dirty="0">
                <a:solidFill>
                  <a:srgbClr val="FF0000"/>
                </a:solidFill>
                <a:cs typeface="Arial" charset="0"/>
              </a:rPr>
              <a:t> </a:t>
            </a:r>
            <a:r>
              <a:rPr lang="tr-TR" altLang="ko-KR" sz="2800" b="1" dirty="0" err="1">
                <a:solidFill>
                  <a:srgbClr val="FF0000"/>
                </a:solidFill>
                <a:cs typeface="Arial" charset="0"/>
              </a:rPr>
              <a:t>Matriksi</a:t>
            </a:r>
            <a:endParaRPr lang="en-US" altLang="tr-TR" sz="2800" b="1" dirty="0">
              <a:solidFill>
                <a:srgbClr val="FF0000"/>
              </a:solidFill>
              <a:cs typeface="Arial" charset="0"/>
            </a:endParaRPr>
          </a:p>
        </p:txBody>
      </p:sp>
      <p:graphicFrame>
        <p:nvGraphicFramePr>
          <p:cNvPr id="9" name="8 Tablo"/>
          <p:cNvGraphicFramePr>
            <a:graphicFrameLocks noGrp="1"/>
          </p:cNvGraphicFramePr>
          <p:nvPr>
            <p:extLst>
              <p:ext uri="{D42A27DB-BD31-4B8C-83A1-F6EECF244321}">
                <p14:modId xmlns:p14="http://schemas.microsoft.com/office/powerpoint/2010/main" val="3509498580"/>
              </p:ext>
            </p:extLst>
          </p:nvPr>
        </p:nvGraphicFramePr>
        <p:xfrm>
          <a:off x="323528" y="1124744"/>
          <a:ext cx="8604448" cy="2286000"/>
        </p:xfrm>
        <a:graphic>
          <a:graphicData uri="http://schemas.openxmlformats.org/drawingml/2006/table">
            <a:tbl>
              <a:tblPr firstRow="1" bandRow="1">
                <a:tableStyleId>{85BE263C-DBD7-4A20-BB59-AAB30ACAA65A}</a:tableStyleId>
              </a:tblPr>
              <a:tblGrid>
                <a:gridCol w="4302224">
                  <a:extLst>
                    <a:ext uri="{9D8B030D-6E8A-4147-A177-3AD203B41FA5}">
                      <a16:colId xmlns:a16="http://schemas.microsoft.com/office/drawing/2014/main" val="20000"/>
                    </a:ext>
                  </a:extLst>
                </a:gridCol>
                <a:gridCol w="4302224">
                  <a:extLst>
                    <a:ext uri="{9D8B030D-6E8A-4147-A177-3AD203B41FA5}">
                      <a16:colId xmlns:a16="http://schemas.microsoft.com/office/drawing/2014/main" val="20001"/>
                    </a:ext>
                  </a:extLst>
                </a:gridCol>
              </a:tblGrid>
              <a:tr h="370840">
                <a:tc>
                  <a:txBody>
                    <a:bodyPr/>
                    <a:lstStyle/>
                    <a:p>
                      <a:r>
                        <a:rPr lang="tr-TR" sz="2400" dirty="0" smtClean="0"/>
                        <a:t>KALDIRAÇ</a:t>
                      </a:r>
                      <a:endParaRPr lang="tr-TR" sz="2400" b="1" dirty="0">
                        <a:solidFill>
                          <a:srgbClr val="FF0000"/>
                        </a:solidFill>
                        <a:latin typeface="Arial" pitchFamily="34" charset="0"/>
                        <a:cs typeface="Arial" pitchFamily="34" charset="0"/>
                      </a:endParaRPr>
                    </a:p>
                  </a:txBody>
                  <a:tcPr/>
                </a:tc>
                <a:tc>
                  <a:txBody>
                    <a:bodyPr/>
                    <a:lstStyle/>
                    <a:p>
                      <a:r>
                        <a:rPr lang="tr-TR" sz="2400" dirty="0" smtClean="0"/>
                        <a:t>STRATEJİK</a:t>
                      </a:r>
                      <a:endParaRPr lang="tr-TR" sz="2400" b="1" dirty="0">
                        <a:solidFill>
                          <a:srgbClr val="FF0000"/>
                        </a:solidFill>
                        <a:latin typeface="Arial" pitchFamily="34" charset="0"/>
                        <a:cs typeface="Arial" pitchFamily="34" charset="0"/>
                      </a:endParaRPr>
                    </a:p>
                  </a:txBody>
                  <a:tcPr/>
                </a:tc>
                <a:extLst>
                  <a:ext uri="{0D108BD9-81ED-4DB2-BD59-A6C34878D82A}">
                    <a16:rowId xmlns:a16="http://schemas.microsoft.com/office/drawing/2014/main" val="10000"/>
                  </a:ext>
                </a:extLst>
              </a:tr>
              <a:tr h="370840">
                <a:tc>
                  <a:txBody>
                    <a:bodyPr/>
                    <a:lstStyle/>
                    <a:p>
                      <a:r>
                        <a:rPr lang="tr-TR" sz="2400" dirty="0" smtClean="0"/>
                        <a:t>Çok</a:t>
                      </a:r>
                      <a:r>
                        <a:rPr lang="tr-TR" sz="2400" baseline="0" dirty="0" smtClean="0"/>
                        <a:t> sayıda tedarikçi</a:t>
                      </a:r>
                      <a:endParaRPr lang="tr-TR" sz="2400" b="1" dirty="0">
                        <a:solidFill>
                          <a:srgbClr val="002060"/>
                        </a:solidFill>
                        <a:latin typeface="Arial" pitchFamily="34" charset="0"/>
                        <a:cs typeface="Arial" pitchFamily="34" charset="0"/>
                      </a:endParaRPr>
                    </a:p>
                  </a:txBody>
                  <a:tcPr/>
                </a:tc>
                <a:tc>
                  <a:txBody>
                    <a:bodyPr/>
                    <a:lstStyle/>
                    <a:p>
                      <a:r>
                        <a:rPr lang="tr-TR" sz="2400" dirty="0" smtClean="0"/>
                        <a:t>Seçilmiş tedarikçiler</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1"/>
                  </a:ext>
                </a:extLst>
              </a:tr>
              <a:tr h="370840">
                <a:tc>
                  <a:txBody>
                    <a:bodyPr/>
                    <a:lstStyle/>
                    <a:p>
                      <a:r>
                        <a:rPr lang="tr-TR" sz="2400" dirty="0" smtClean="0"/>
                        <a:t>Orta derecede bağlılık</a:t>
                      </a:r>
                      <a:endParaRPr lang="tr-TR" sz="2400" b="1" dirty="0">
                        <a:solidFill>
                          <a:srgbClr val="002060"/>
                        </a:solidFill>
                        <a:latin typeface="Arial" pitchFamily="34" charset="0"/>
                        <a:cs typeface="Arial" pitchFamily="34" charset="0"/>
                      </a:endParaRPr>
                    </a:p>
                  </a:txBody>
                  <a:tcPr/>
                </a:tc>
                <a:tc>
                  <a:txBody>
                    <a:bodyPr/>
                    <a:lstStyle/>
                    <a:p>
                      <a:r>
                        <a:rPr lang="tr-TR" sz="2400" dirty="0" smtClean="0"/>
                        <a:t>Yüksek derecede bağlılık</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2"/>
                  </a:ext>
                </a:extLst>
              </a:tr>
              <a:tr h="370840">
                <a:tc>
                  <a:txBody>
                    <a:bodyPr/>
                    <a:lstStyle/>
                    <a:p>
                      <a:r>
                        <a:rPr lang="tr-TR" sz="2400" dirty="0" smtClean="0"/>
                        <a:t>Rutin ürünler</a:t>
                      </a:r>
                      <a:endParaRPr lang="tr-TR" sz="2400" b="1" dirty="0">
                        <a:solidFill>
                          <a:srgbClr val="002060"/>
                        </a:solidFill>
                        <a:latin typeface="Arial" pitchFamily="34" charset="0"/>
                        <a:cs typeface="Arial" pitchFamily="34" charset="0"/>
                      </a:endParaRPr>
                    </a:p>
                  </a:txBody>
                  <a:tcPr/>
                </a:tc>
                <a:tc>
                  <a:txBody>
                    <a:bodyPr/>
                    <a:lstStyle/>
                    <a:p>
                      <a:r>
                        <a:rPr lang="tr-TR" sz="2400" dirty="0" smtClean="0"/>
                        <a:t>Kritik/Yüksek alımlı ürünler</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3"/>
                  </a:ext>
                </a:extLst>
              </a:tr>
              <a:tr h="370840">
                <a:tc>
                  <a:txBody>
                    <a:bodyPr/>
                    <a:lstStyle/>
                    <a:p>
                      <a:r>
                        <a:rPr lang="tr-TR" sz="2400" dirty="0" smtClean="0"/>
                        <a:t>Alıcı daha güçlü</a:t>
                      </a:r>
                      <a:endParaRPr lang="tr-TR" sz="2400" b="1" dirty="0">
                        <a:solidFill>
                          <a:srgbClr val="002060"/>
                        </a:solidFill>
                        <a:latin typeface="Arial" pitchFamily="34" charset="0"/>
                        <a:cs typeface="Arial" pitchFamily="34" charset="0"/>
                      </a:endParaRPr>
                    </a:p>
                  </a:txBody>
                  <a:tcPr/>
                </a:tc>
                <a:tc>
                  <a:txBody>
                    <a:bodyPr/>
                    <a:lstStyle/>
                    <a:p>
                      <a:r>
                        <a:rPr lang="tr-TR" sz="2400" dirty="0" smtClean="0"/>
                        <a:t>Eşit tedarikçi</a:t>
                      </a:r>
                      <a:r>
                        <a:rPr lang="tr-TR" sz="2400" baseline="0" dirty="0" smtClean="0"/>
                        <a:t>/alıcı dengesi</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graphicFrame>
        <p:nvGraphicFramePr>
          <p:cNvPr id="10" name="9 Tablo"/>
          <p:cNvGraphicFramePr>
            <a:graphicFrameLocks noGrp="1"/>
          </p:cNvGraphicFramePr>
          <p:nvPr>
            <p:extLst>
              <p:ext uri="{D42A27DB-BD31-4B8C-83A1-F6EECF244321}">
                <p14:modId xmlns:p14="http://schemas.microsoft.com/office/powerpoint/2010/main" val="2883095975"/>
              </p:ext>
            </p:extLst>
          </p:nvPr>
        </p:nvGraphicFramePr>
        <p:xfrm>
          <a:off x="395536" y="3645024"/>
          <a:ext cx="8604448" cy="2286000"/>
        </p:xfrm>
        <a:graphic>
          <a:graphicData uri="http://schemas.openxmlformats.org/drawingml/2006/table">
            <a:tbl>
              <a:tblPr firstRow="1" bandRow="1">
                <a:tableStyleId>{00A15C55-8517-42AA-B614-E9B94910E393}</a:tableStyleId>
              </a:tblPr>
              <a:tblGrid>
                <a:gridCol w="4302224">
                  <a:extLst>
                    <a:ext uri="{9D8B030D-6E8A-4147-A177-3AD203B41FA5}">
                      <a16:colId xmlns:a16="http://schemas.microsoft.com/office/drawing/2014/main" val="20000"/>
                    </a:ext>
                  </a:extLst>
                </a:gridCol>
                <a:gridCol w="4302224">
                  <a:extLst>
                    <a:ext uri="{9D8B030D-6E8A-4147-A177-3AD203B41FA5}">
                      <a16:colId xmlns:a16="http://schemas.microsoft.com/office/drawing/2014/main" val="20001"/>
                    </a:ext>
                  </a:extLst>
                </a:gridCol>
              </a:tblGrid>
              <a:tr h="370840">
                <a:tc>
                  <a:txBody>
                    <a:bodyPr/>
                    <a:lstStyle/>
                    <a:p>
                      <a:r>
                        <a:rPr lang="tr-TR" sz="2400" dirty="0" smtClean="0"/>
                        <a:t>ÖNEMSİZ</a:t>
                      </a:r>
                      <a:endParaRPr lang="tr-TR" sz="2400" b="1" dirty="0">
                        <a:solidFill>
                          <a:srgbClr val="FF0000"/>
                        </a:solidFill>
                        <a:latin typeface="Arial" pitchFamily="34" charset="0"/>
                        <a:cs typeface="Arial" pitchFamily="34" charset="0"/>
                      </a:endParaRPr>
                    </a:p>
                  </a:txBody>
                  <a:tcPr/>
                </a:tc>
                <a:tc>
                  <a:txBody>
                    <a:bodyPr/>
                    <a:lstStyle/>
                    <a:p>
                      <a:r>
                        <a:rPr lang="tr-TR" sz="2400" dirty="0" smtClean="0"/>
                        <a:t>DARBOĞAZ</a:t>
                      </a:r>
                      <a:endParaRPr lang="tr-TR" sz="2400" b="1" dirty="0">
                        <a:solidFill>
                          <a:srgbClr val="FF0000"/>
                        </a:solidFill>
                        <a:latin typeface="Arial" pitchFamily="34" charset="0"/>
                        <a:cs typeface="Arial" pitchFamily="34" charset="0"/>
                      </a:endParaRPr>
                    </a:p>
                  </a:txBody>
                  <a:tcPr/>
                </a:tc>
                <a:extLst>
                  <a:ext uri="{0D108BD9-81ED-4DB2-BD59-A6C34878D82A}">
                    <a16:rowId xmlns:a16="http://schemas.microsoft.com/office/drawing/2014/main" val="10000"/>
                  </a:ext>
                </a:extLst>
              </a:tr>
              <a:tr h="370840">
                <a:tc>
                  <a:txBody>
                    <a:bodyPr/>
                    <a:lstStyle/>
                    <a:p>
                      <a:r>
                        <a:rPr lang="tr-TR" sz="2400" dirty="0" smtClean="0"/>
                        <a:t>Kolay tedarik</a:t>
                      </a:r>
                      <a:endParaRPr lang="tr-TR" sz="2400" b="1" dirty="0">
                        <a:solidFill>
                          <a:srgbClr val="002060"/>
                        </a:solidFill>
                        <a:latin typeface="Arial" pitchFamily="34" charset="0"/>
                        <a:cs typeface="Arial" pitchFamily="34" charset="0"/>
                      </a:endParaRPr>
                    </a:p>
                  </a:txBody>
                  <a:tcPr/>
                </a:tc>
                <a:tc>
                  <a:txBody>
                    <a:bodyPr/>
                    <a:lstStyle/>
                    <a:p>
                      <a:r>
                        <a:rPr lang="tr-TR" sz="2400" dirty="0" smtClean="0"/>
                        <a:t>Az sayıda/tek tedarikçi</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1"/>
                  </a:ext>
                </a:extLst>
              </a:tr>
              <a:tr h="370840">
                <a:tc>
                  <a:txBody>
                    <a:bodyPr/>
                    <a:lstStyle/>
                    <a:p>
                      <a:r>
                        <a:rPr lang="tr-TR" sz="2400" dirty="0" smtClean="0"/>
                        <a:t>İşle odaklı ilişki/az bağlılık</a:t>
                      </a:r>
                      <a:endParaRPr lang="tr-TR" sz="2400" b="1" dirty="0">
                        <a:solidFill>
                          <a:srgbClr val="002060"/>
                        </a:solidFill>
                        <a:latin typeface="Arial" pitchFamily="34" charset="0"/>
                        <a:cs typeface="Arial" pitchFamily="34" charset="0"/>
                      </a:endParaRPr>
                    </a:p>
                  </a:txBody>
                  <a:tcPr/>
                </a:tc>
                <a:tc>
                  <a:txBody>
                    <a:bodyPr/>
                    <a:lstStyle/>
                    <a:p>
                      <a:r>
                        <a:rPr lang="tr-TR" sz="2400" dirty="0" smtClean="0"/>
                        <a:t>Orta derecede bağlılık</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2"/>
                  </a:ext>
                </a:extLst>
              </a:tr>
              <a:tr h="370840">
                <a:tc>
                  <a:txBody>
                    <a:bodyPr/>
                    <a:lstStyle/>
                    <a:p>
                      <a:r>
                        <a:rPr lang="tr-TR" sz="2400" dirty="0" smtClean="0"/>
                        <a:t>Rutin ürünler</a:t>
                      </a:r>
                      <a:endParaRPr lang="tr-TR" sz="2400" b="1" dirty="0">
                        <a:solidFill>
                          <a:srgbClr val="002060"/>
                        </a:solidFill>
                        <a:latin typeface="Arial" pitchFamily="34" charset="0"/>
                        <a:cs typeface="Arial" pitchFamily="34" charset="0"/>
                      </a:endParaRPr>
                    </a:p>
                  </a:txBody>
                  <a:tcPr/>
                </a:tc>
                <a:tc>
                  <a:txBody>
                    <a:bodyPr/>
                    <a:lstStyle/>
                    <a:p>
                      <a:r>
                        <a:rPr lang="tr-TR" sz="2400" dirty="0" smtClean="0"/>
                        <a:t>Özel ürünler</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3"/>
                  </a:ext>
                </a:extLst>
              </a:tr>
              <a:tr h="370840">
                <a:tc>
                  <a:txBody>
                    <a:bodyPr/>
                    <a:lstStyle/>
                    <a:p>
                      <a:r>
                        <a:rPr lang="tr-TR" sz="2400" dirty="0" smtClean="0"/>
                        <a:t>Eşit tedarikçi</a:t>
                      </a:r>
                      <a:r>
                        <a:rPr lang="tr-TR" sz="2400" baseline="0" dirty="0" smtClean="0"/>
                        <a:t>/alıcı dengesi</a:t>
                      </a:r>
                      <a:endParaRPr lang="tr-TR" sz="2400" b="1" dirty="0">
                        <a:solidFill>
                          <a:srgbClr val="002060"/>
                        </a:solidFill>
                        <a:latin typeface="Arial" pitchFamily="34" charset="0"/>
                        <a:cs typeface="Arial" pitchFamily="34" charset="0"/>
                      </a:endParaRPr>
                    </a:p>
                  </a:txBody>
                  <a:tcPr/>
                </a:tc>
                <a:tc>
                  <a:txBody>
                    <a:bodyPr/>
                    <a:lstStyle/>
                    <a:p>
                      <a:r>
                        <a:rPr lang="tr-TR" sz="2400" dirty="0" smtClean="0"/>
                        <a:t>Tedarikçi daha güçlü</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179512" y="96813"/>
            <a:ext cx="9109075" cy="523875"/>
          </a:xfr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lgn="l"/>
            <a:r>
              <a:rPr lang="en-US" altLang="ko-KR" sz="2800" b="1" dirty="0" err="1">
                <a:solidFill>
                  <a:srgbClr val="FF0000"/>
                </a:solidFill>
                <a:cs typeface="Arial" charset="0"/>
              </a:rPr>
              <a:t>Kraljic</a:t>
            </a:r>
            <a:r>
              <a:rPr lang="tr-TR" altLang="ko-KR" sz="2800" b="1" dirty="0">
                <a:solidFill>
                  <a:srgbClr val="FF0000"/>
                </a:solidFill>
                <a:cs typeface="Arial" charset="0"/>
              </a:rPr>
              <a:t> </a:t>
            </a:r>
            <a:r>
              <a:rPr lang="tr-TR" altLang="ko-KR" sz="2800" b="1" dirty="0" err="1">
                <a:solidFill>
                  <a:srgbClr val="FF0000"/>
                </a:solidFill>
                <a:cs typeface="Arial" charset="0"/>
              </a:rPr>
              <a:t>Matriksi</a:t>
            </a:r>
            <a:endParaRPr lang="en-US" altLang="tr-TR" sz="2800" b="1" dirty="0">
              <a:solidFill>
                <a:srgbClr val="FF0000"/>
              </a:solidFill>
              <a:cs typeface="Arial" charset="0"/>
            </a:endParaRPr>
          </a:p>
        </p:txBody>
      </p:sp>
      <p:graphicFrame>
        <p:nvGraphicFramePr>
          <p:cNvPr id="9" name="8 Tablo"/>
          <p:cNvGraphicFramePr>
            <a:graphicFrameLocks noGrp="1"/>
          </p:cNvGraphicFramePr>
          <p:nvPr>
            <p:extLst>
              <p:ext uri="{D42A27DB-BD31-4B8C-83A1-F6EECF244321}">
                <p14:modId xmlns:p14="http://schemas.microsoft.com/office/powerpoint/2010/main" val="3062091752"/>
              </p:ext>
            </p:extLst>
          </p:nvPr>
        </p:nvGraphicFramePr>
        <p:xfrm>
          <a:off x="288032" y="1268760"/>
          <a:ext cx="8604448" cy="1828800"/>
        </p:xfrm>
        <a:graphic>
          <a:graphicData uri="http://schemas.openxmlformats.org/drawingml/2006/table">
            <a:tbl>
              <a:tblPr firstRow="1" bandRow="1">
                <a:tableStyleId>{F5AB1C69-6EDB-4FF4-983F-18BD219EF322}</a:tableStyleId>
              </a:tblPr>
              <a:tblGrid>
                <a:gridCol w="4302224">
                  <a:extLst>
                    <a:ext uri="{9D8B030D-6E8A-4147-A177-3AD203B41FA5}">
                      <a16:colId xmlns:a16="http://schemas.microsoft.com/office/drawing/2014/main" val="20000"/>
                    </a:ext>
                  </a:extLst>
                </a:gridCol>
                <a:gridCol w="4302224">
                  <a:extLst>
                    <a:ext uri="{9D8B030D-6E8A-4147-A177-3AD203B41FA5}">
                      <a16:colId xmlns:a16="http://schemas.microsoft.com/office/drawing/2014/main" val="20001"/>
                    </a:ext>
                  </a:extLst>
                </a:gridCol>
              </a:tblGrid>
              <a:tr h="370840">
                <a:tc>
                  <a:txBody>
                    <a:bodyPr/>
                    <a:lstStyle/>
                    <a:p>
                      <a:r>
                        <a:rPr lang="tr-TR" sz="2400" dirty="0" smtClean="0"/>
                        <a:t>KALDIRAÇ</a:t>
                      </a:r>
                      <a:endParaRPr lang="tr-TR" sz="2400" b="1" dirty="0">
                        <a:solidFill>
                          <a:srgbClr val="FF0000"/>
                        </a:solidFill>
                        <a:latin typeface="Arial" pitchFamily="34" charset="0"/>
                        <a:cs typeface="Arial" pitchFamily="34" charset="0"/>
                      </a:endParaRPr>
                    </a:p>
                  </a:txBody>
                  <a:tcPr/>
                </a:tc>
                <a:tc>
                  <a:txBody>
                    <a:bodyPr/>
                    <a:lstStyle/>
                    <a:p>
                      <a:r>
                        <a:rPr lang="tr-TR" sz="2400" dirty="0" smtClean="0"/>
                        <a:t>STRATEJİK</a:t>
                      </a:r>
                      <a:endParaRPr lang="tr-TR" sz="2400" b="1" dirty="0">
                        <a:solidFill>
                          <a:srgbClr val="FF0000"/>
                        </a:solidFill>
                        <a:latin typeface="Arial" pitchFamily="34" charset="0"/>
                        <a:cs typeface="Arial" pitchFamily="34" charset="0"/>
                      </a:endParaRPr>
                    </a:p>
                  </a:txBody>
                  <a:tcPr/>
                </a:tc>
                <a:extLst>
                  <a:ext uri="{0D108BD9-81ED-4DB2-BD59-A6C34878D82A}">
                    <a16:rowId xmlns:a16="http://schemas.microsoft.com/office/drawing/2014/main" val="10000"/>
                  </a:ext>
                </a:extLst>
              </a:tr>
              <a:tr h="370840">
                <a:tc>
                  <a:txBody>
                    <a:bodyPr/>
                    <a:lstStyle/>
                    <a:p>
                      <a:r>
                        <a:rPr lang="tr-TR" sz="2400" dirty="0" smtClean="0"/>
                        <a:t>Fiyat teklifleri ile çalış</a:t>
                      </a:r>
                      <a:endParaRPr lang="tr-TR" sz="2400" b="1" dirty="0">
                        <a:solidFill>
                          <a:srgbClr val="002060"/>
                        </a:solidFill>
                        <a:latin typeface="Arial" pitchFamily="34" charset="0"/>
                        <a:cs typeface="Arial" pitchFamily="34" charset="0"/>
                      </a:endParaRPr>
                    </a:p>
                  </a:txBody>
                  <a:tcPr/>
                </a:tc>
                <a:tc>
                  <a:txBody>
                    <a:bodyPr/>
                    <a:lstStyle/>
                    <a:p>
                      <a:r>
                        <a:rPr lang="tr-TR" sz="2400" dirty="0" smtClean="0"/>
                        <a:t>Uzun vadeli sözleşme</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1"/>
                  </a:ext>
                </a:extLst>
              </a:tr>
              <a:tr h="370840">
                <a:tc>
                  <a:txBody>
                    <a:bodyPr/>
                    <a:lstStyle/>
                    <a:p>
                      <a:r>
                        <a:rPr lang="tr-TR" sz="2400" dirty="0" smtClean="0"/>
                        <a:t>Hedef fiyat ile çalış</a:t>
                      </a:r>
                      <a:endParaRPr lang="tr-TR" sz="2400" b="1" dirty="0">
                        <a:solidFill>
                          <a:srgbClr val="002060"/>
                        </a:solidFill>
                        <a:latin typeface="Arial" pitchFamily="34" charset="0"/>
                        <a:cs typeface="Arial" pitchFamily="34" charset="0"/>
                      </a:endParaRPr>
                    </a:p>
                  </a:txBody>
                  <a:tcPr/>
                </a:tc>
                <a:tc>
                  <a:txBody>
                    <a:bodyPr/>
                    <a:lstStyle/>
                    <a:p>
                      <a:r>
                        <a:rPr lang="tr-TR" sz="2400" dirty="0" smtClean="0"/>
                        <a:t>Erken tedarikçi katılımı</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2"/>
                  </a:ext>
                </a:extLst>
              </a:tr>
              <a:tr h="370840">
                <a:tc>
                  <a:txBody>
                    <a:bodyPr/>
                    <a:lstStyle/>
                    <a:p>
                      <a:r>
                        <a:rPr lang="tr-TR" sz="2400" dirty="0" smtClean="0"/>
                        <a:t>İhale/açık eksiltmeyle çalış</a:t>
                      </a:r>
                      <a:endParaRPr lang="tr-TR" sz="2400" b="1" dirty="0">
                        <a:solidFill>
                          <a:srgbClr val="002060"/>
                        </a:solidFill>
                        <a:latin typeface="Arial" pitchFamily="34" charset="0"/>
                        <a:cs typeface="Arial" pitchFamily="34" charset="0"/>
                      </a:endParaRPr>
                    </a:p>
                  </a:txBody>
                  <a:tcPr/>
                </a:tc>
                <a:tc>
                  <a:txBody>
                    <a:bodyPr/>
                    <a:lstStyle/>
                    <a:p>
                      <a:r>
                        <a:rPr lang="tr-TR" sz="2400" dirty="0" err="1" smtClean="0"/>
                        <a:t>Kollektif</a:t>
                      </a:r>
                      <a:r>
                        <a:rPr lang="tr-TR" sz="2400" dirty="0" smtClean="0"/>
                        <a:t> alım imkanı</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3"/>
                  </a:ext>
                </a:extLst>
              </a:tr>
            </a:tbl>
          </a:graphicData>
        </a:graphic>
      </p:graphicFrame>
      <p:graphicFrame>
        <p:nvGraphicFramePr>
          <p:cNvPr id="10" name="9 Tablo"/>
          <p:cNvGraphicFramePr>
            <a:graphicFrameLocks noGrp="1"/>
          </p:cNvGraphicFramePr>
          <p:nvPr>
            <p:extLst>
              <p:ext uri="{D42A27DB-BD31-4B8C-83A1-F6EECF244321}">
                <p14:modId xmlns:p14="http://schemas.microsoft.com/office/powerpoint/2010/main" val="126857371"/>
              </p:ext>
            </p:extLst>
          </p:nvPr>
        </p:nvGraphicFramePr>
        <p:xfrm>
          <a:off x="323528" y="3789040"/>
          <a:ext cx="8604448" cy="1828800"/>
        </p:xfrm>
        <a:graphic>
          <a:graphicData uri="http://schemas.openxmlformats.org/drawingml/2006/table">
            <a:tbl>
              <a:tblPr firstRow="1" bandRow="1">
                <a:tableStyleId>{7DF18680-E054-41AD-8BC1-D1AEF772440D}</a:tableStyleId>
              </a:tblPr>
              <a:tblGrid>
                <a:gridCol w="4302224">
                  <a:extLst>
                    <a:ext uri="{9D8B030D-6E8A-4147-A177-3AD203B41FA5}">
                      <a16:colId xmlns:a16="http://schemas.microsoft.com/office/drawing/2014/main" val="20000"/>
                    </a:ext>
                  </a:extLst>
                </a:gridCol>
                <a:gridCol w="4302224">
                  <a:extLst>
                    <a:ext uri="{9D8B030D-6E8A-4147-A177-3AD203B41FA5}">
                      <a16:colId xmlns:a16="http://schemas.microsoft.com/office/drawing/2014/main" val="20001"/>
                    </a:ext>
                  </a:extLst>
                </a:gridCol>
              </a:tblGrid>
              <a:tr h="370840">
                <a:tc>
                  <a:txBody>
                    <a:bodyPr/>
                    <a:lstStyle/>
                    <a:p>
                      <a:r>
                        <a:rPr lang="tr-TR" sz="2400" dirty="0" smtClean="0"/>
                        <a:t>ÖNEMSİZ</a:t>
                      </a:r>
                      <a:endParaRPr lang="tr-TR" sz="2400" b="1" dirty="0">
                        <a:solidFill>
                          <a:srgbClr val="FF0000"/>
                        </a:solidFill>
                        <a:latin typeface="Arial" pitchFamily="34" charset="0"/>
                        <a:cs typeface="Arial" pitchFamily="34" charset="0"/>
                      </a:endParaRPr>
                    </a:p>
                  </a:txBody>
                  <a:tcPr/>
                </a:tc>
                <a:tc>
                  <a:txBody>
                    <a:bodyPr/>
                    <a:lstStyle/>
                    <a:p>
                      <a:r>
                        <a:rPr lang="tr-TR" sz="2400" dirty="0" smtClean="0"/>
                        <a:t>DARBOĞAZ</a:t>
                      </a:r>
                      <a:endParaRPr lang="tr-TR" sz="2400" b="1" dirty="0">
                        <a:solidFill>
                          <a:srgbClr val="FF0000"/>
                        </a:solidFill>
                        <a:latin typeface="Arial" pitchFamily="34" charset="0"/>
                        <a:cs typeface="Arial" pitchFamily="34" charset="0"/>
                      </a:endParaRPr>
                    </a:p>
                  </a:txBody>
                  <a:tcPr/>
                </a:tc>
                <a:extLst>
                  <a:ext uri="{0D108BD9-81ED-4DB2-BD59-A6C34878D82A}">
                    <a16:rowId xmlns:a16="http://schemas.microsoft.com/office/drawing/2014/main" val="10000"/>
                  </a:ext>
                </a:extLst>
              </a:tr>
              <a:tr h="370840">
                <a:tc>
                  <a:txBody>
                    <a:bodyPr/>
                    <a:lstStyle/>
                    <a:p>
                      <a:r>
                        <a:rPr lang="tr-TR" sz="2400" dirty="0" err="1" smtClean="0"/>
                        <a:t>Satınalma</a:t>
                      </a:r>
                      <a:r>
                        <a:rPr lang="tr-TR" sz="2400" dirty="0" smtClean="0"/>
                        <a:t> zamanını</a:t>
                      </a:r>
                      <a:r>
                        <a:rPr lang="tr-TR" sz="2400" baseline="0" dirty="0" smtClean="0"/>
                        <a:t> düşür</a:t>
                      </a:r>
                      <a:endParaRPr lang="tr-TR" sz="2400" b="1" dirty="0">
                        <a:solidFill>
                          <a:srgbClr val="002060"/>
                        </a:solidFill>
                        <a:latin typeface="Arial" pitchFamily="34" charset="0"/>
                        <a:cs typeface="Arial" pitchFamily="34" charset="0"/>
                      </a:endParaRPr>
                    </a:p>
                  </a:txBody>
                  <a:tcPr/>
                </a:tc>
                <a:tc>
                  <a:txBody>
                    <a:bodyPr/>
                    <a:lstStyle/>
                    <a:p>
                      <a:r>
                        <a:rPr lang="tr-TR" sz="2400" dirty="0" smtClean="0"/>
                        <a:t>Tedarik garantisi</a:t>
                      </a:r>
                      <a:r>
                        <a:rPr lang="tr-TR" sz="2400" baseline="0" dirty="0" smtClean="0"/>
                        <a:t> sağla</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1"/>
                  </a:ext>
                </a:extLst>
              </a:tr>
              <a:tr h="370840">
                <a:tc>
                  <a:txBody>
                    <a:bodyPr/>
                    <a:lstStyle/>
                    <a:p>
                      <a:r>
                        <a:rPr lang="tr-TR" sz="2400" dirty="0" smtClean="0"/>
                        <a:t>Harcama maliyeti</a:t>
                      </a:r>
                      <a:r>
                        <a:rPr lang="tr-TR" sz="2400" baseline="0" dirty="0" smtClean="0"/>
                        <a:t> düşür</a:t>
                      </a:r>
                      <a:endParaRPr lang="tr-TR" sz="2400" b="1" dirty="0">
                        <a:solidFill>
                          <a:srgbClr val="002060"/>
                        </a:solidFill>
                        <a:latin typeface="Arial" pitchFamily="34" charset="0"/>
                        <a:cs typeface="Arial" pitchFamily="34" charset="0"/>
                      </a:endParaRPr>
                    </a:p>
                  </a:txBody>
                  <a:tcPr/>
                </a:tc>
                <a:tc>
                  <a:txBody>
                    <a:bodyPr/>
                    <a:lstStyle/>
                    <a:p>
                      <a:r>
                        <a:rPr lang="tr-TR" sz="2400" dirty="0" smtClean="0"/>
                        <a:t>Bağımlılığı azalt (alternatif)</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2"/>
                  </a:ext>
                </a:extLst>
              </a:tr>
              <a:tr h="370840">
                <a:tc>
                  <a:txBody>
                    <a:bodyPr/>
                    <a:lstStyle/>
                    <a:p>
                      <a:r>
                        <a:rPr lang="tr-TR" sz="2400" dirty="0" smtClean="0"/>
                        <a:t>Taşıma maliyeti düşür</a:t>
                      </a:r>
                      <a:endParaRPr lang="tr-TR" sz="2400" b="1" dirty="0">
                        <a:solidFill>
                          <a:srgbClr val="002060"/>
                        </a:solidFill>
                        <a:latin typeface="Arial" pitchFamily="34" charset="0"/>
                        <a:cs typeface="Arial" pitchFamily="34" charset="0"/>
                      </a:endParaRPr>
                    </a:p>
                  </a:txBody>
                  <a:tcPr/>
                </a:tc>
                <a:tc>
                  <a:txBody>
                    <a:bodyPr/>
                    <a:lstStyle/>
                    <a:p>
                      <a:r>
                        <a:rPr lang="tr-TR" sz="2400" dirty="0" err="1" smtClean="0"/>
                        <a:t>Stoğu</a:t>
                      </a:r>
                      <a:r>
                        <a:rPr lang="tr-TR" sz="2400" dirty="0" smtClean="0"/>
                        <a:t> yönet (fazla stok)</a:t>
                      </a:r>
                      <a:endParaRPr lang="tr-TR" sz="2400" b="1" dirty="0">
                        <a:solidFill>
                          <a:srgbClr val="002060"/>
                        </a:solidFill>
                        <a:latin typeface="Arial" pitchFamily="34" charset="0"/>
                        <a:cs typeface="Arial" pitchFamily="34" charset="0"/>
                      </a:endParaRPr>
                    </a:p>
                  </a:txBody>
                  <a:tcPr/>
                </a:tc>
                <a:extLst>
                  <a:ext uri="{0D108BD9-81ED-4DB2-BD59-A6C34878D82A}">
                    <a16:rowId xmlns:a16="http://schemas.microsoft.com/office/drawing/2014/main" val="10003"/>
                  </a:ext>
                </a:extLst>
              </a:tr>
            </a:tbl>
          </a:graphicData>
        </a:graphic>
      </p:graphicFrame>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bwMode="auto">
          <a:xfrm>
            <a:off x="251520" y="116632"/>
            <a:ext cx="9036050" cy="523875"/>
          </a:xfr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lgn="l"/>
            <a:r>
              <a:rPr lang="en-US" altLang="ko-KR" sz="2800" b="1" dirty="0" err="1">
                <a:solidFill>
                  <a:srgbClr val="FF0000"/>
                </a:solidFill>
                <a:cs typeface="Arial" charset="0"/>
              </a:rPr>
              <a:t>Kraljic</a:t>
            </a:r>
            <a:r>
              <a:rPr lang="tr-TR" altLang="ko-KR" sz="2800" b="1" dirty="0">
                <a:solidFill>
                  <a:srgbClr val="FF0000"/>
                </a:solidFill>
                <a:cs typeface="Arial" charset="0"/>
              </a:rPr>
              <a:t> </a:t>
            </a:r>
            <a:r>
              <a:rPr lang="tr-TR" altLang="ko-KR" sz="2800" b="1" dirty="0" err="1">
                <a:solidFill>
                  <a:srgbClr val="FF0000"/>
                </a:solidFill>
                <a:cs typeface="Arial" charset="0"/>
              </a:rPr>
              <a:t>Matriksi</a:t>
            </a:r>
            <a:endParaRPr lang="en-US" altLang="tr-TR" sz="2800" b="1" dirty="0">
              <a:solidFill>
                <a:srgbClr val="FF0000"/>
              </a:solidFill>
              <a:cs typeface="Arial" charset="0"/>
            </a:endParaRPr>
          </a:p>
        </p:txBody>
      </p:sp>
      <p:sp>
        <p:nvSpPr>
          <p:cNvPr id="31746" name="Rectangle 3"/>
          <p:cNvSpPr>
            <a:spLocks noGrp="1" noChangeArrowheads="1"/>
          </p:cNvSpPr>
          <p:nvPr>
            <p:ph idx="1"/>
          </p:nvPr>
        </p:nvSpPr>
        <p:spPr>
          <a:xfrm>
            <a:off x="251520" y="1710675"/>
            <a:ext cx="8531994" cy="3662541"/>
          </a:xfrm>
        </p:spPr>
        <p:txBody>
          <a:bodyPr wrap="square">
            <a:spAutoFit/>
          </a:bodyPr>
          <a:lstStyle/>
          <a:p>
            <a:pPr algn="just">
              <a:spcBef>
                <a:spcPts val="600"/>
              </a:spcBef>
              <a:spcAft>
                <a:spcPts val="600"/>
              </a:spcAft>
            </a:pPr>
            <a:r>
              <a:rPr lang="tr-TR" altLang="tr-TR" sz="2400" b="1" dirty="0" smtClean="0">
                <a:solidFill>
                  <a:srgbClr val="FF0000"/>
                </a:solidFill>
                <a:latin typeface="+mj-lt"/>
                <a:cs typeface="Arial" charset="0"/>
              </a:rPr>
              <a:t>Önemsiz ürünler</a:t>
            </a:r>
            <a:r>
              <a:rPr lang="en-US" altLang="tr-TR" sz="2400" b="1" dirty="0" smtClean="0">
                <a:solidFill>
                  <a:srgbClr val="FF0000"/>
                </a:solidFill>
                <a:latin typeface="+mj-lt"/>
                <a:cs typeface="Arial" charset="0"/>
              </a:rPr>
              <a:t> </a:t>
            </a:r>
          </a:p>
          <a:p>
            <a:pPr marL="706437"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Tedarik riski olmayan ve karlılık etkisinin de düşük olduğu ürünler</a:t>
            </a:r>
            <a:endParaRPr lang="en-US" altLang="tr-TR" sz="2400" dirty="0" smtClean="0">
              <a:solidFill>
                <a:srgbClr val="002060"/>
              </a:solidFill>
              <a:latin typeface="+mj-lt"/>
              <a:cs typeface="Arial" charset="0"/>
            </a:endParaRPr>
          </a:p>
          <a:p>
            <a:pPr marL="706437"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Kaynakların minimum oranda ayrılması gereken alandır</a:t>
            </a:r>
          </a:p>
          <a:p>
            <a:pPr marL="706437" lvl="1" indent="-342900" algn="just">
              <a:spcBef>
                <a:spcPts val="600"/>
              </a:spcBef>
              <a:spcAft>
                <a:spcPts val="600"/>
              </a:spcAft>
              <a:buFont typeface="Arial" panose="020B0604020202020204" pitchFamily="34" charset="0"/>
              <a:buChar char="•"/>
            </a:pPr>
            <a:r>
              <a:rPr lang="tr-TR" altLang="tr-TR" sz="2400" dirty="0" err="1" smtClean="0">
                <a:solidFill>
                  <a:srgbClr val="002060"/>
                </a:solidFill>
                <a:latin typeface="+mj-lt"/>
                <a:cs typeface="Arial" charset="0"/>
              </a:rPr>
              <a:t>Satınalma</a:t>
            </a:r>
            <a:r>
              <a:rPr lang="tr-TR" altLang="tr-TR" sz="2400" dirty="0" smtClean="0">
                <a:solidFill>
                  <a:srgbClr val="002060"/>
                </a:solidFill>
                <a:latin typeface="+mj-lt"/>
                <a:cs typeface="Arial" charset="0"/>
              </a:rPr>
              <a:t> süreci mümkün olduğunca basitleştirilmeli ve </a:t>
            </a:r>
            <a:r>
              <a:rPr lang="tr-TR" altLang="tr-TR" sz="2400" dirty="0" err="1" smtClean="0">
                <a:solidFill>
                  <a:srgbClr val="002060"/>
                </a:solidFill>
                <a:latin typeface="+mj-lt"/>
                <a:cs typeface="Arial" charset="0"/>
              </a:rPr>
              <a:t>otomatize</a:t>
            </a:r>
            <a:r>
              <a:rPr lang="tr-TR" altLang="tr-TR" sz="2400" dirty="0" smtClean="0">
                <a:solidFill>
                  <a:srgbClr val="002060"/>
                </a:solidFill>
                <a:latin typeface="+mj-lt"/>
                <a:cs typeface="Arial" charset="0"/>
              </a:rPr>
              <a:t> edilmelidir.</a:t>
            </a:r>
          </a:p>
          <a:p>
            <a:pPr marL="706437"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Mümkün olduğunca onaylardan ve merkezileşmekten uzak bir </a:t>
            </a:r>
            <a:r>
              <a:rPr lang="tr-TR" altLang="tr-TR" sz="2400" dirty="0" err="1" smtClean="0">
                <a:solidFill>
                  <a:srgbClr val="002060"/>
                </a:solidFill>
                <a:latin typeface="+mj-lt"/>
                <a:cs typeface="Arial" charset="0"/>
              </a:rPr>
              <a:t>satınalma</a:t>
            </a:r>
            <a:r>
              <a:rPr lang="tr-TR" altLang="tr-TR" sz="2400" dirty="0" smtClean="0">
                <a:solidFill>
                  <a:srgbClr val="002060"/>
                </a:solidFill>
                <a:latin typeface="+mj-lt"/>
                <a:cs typeface="Arial" charset="0"/>
              </a:rPr>
              <a:t> politikası izlenmelidir.</a:t>
            </a:r>
            <a:endParaRPr lang="en-US" altLang="tr-TR" sz="2400" dirty="0" smtClean="0">
              <a:solidFill>
                <a:srgbClr val="002060"/>
              </a:solidFill>
              <a:latin typeface="+mj-lt"/>
              <a:cs typeface="Arial" charset="0"/>
            </a:endParaRP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bwMode="auto">
          <a:xfrm>
            <a:off x="179387" y="0"/>
            <a:ext cx="8964613" cy="668337"/>
          </a:xfr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lgn="l"/>
            <a:r>
              <a:rPr lang="en-US" altLang="ko-KR" sz="2800" b="1" dirty="0" err="1">
                <a:solidFill>
                  <a:srgbClr val="FF0000"/>
                </a:solidFill>
                <a:cs typeface="Arial" charset="0"/>
              </a:rPr>
              <a:t>Kraljic</a:t>
            </a:r>
            <a:r>
              <a:rPr lang="tr-TR" altLang="ko-KR" sz="2800" b="1" dirty="0">
                <a:solidFill>
                  <a:srgbClr val="FF0000"/>
                </a:solidFill>
                <a:cs typeface="Arial" charset="0"/>
              </a:rPr>
              <a:t> </a:t>
            </a:r>
            <a:r>
              <a:rPr lang="tr-TR" altLang="ko-KR" sz="2800" b="1" dirty="0" err="1">
                <a:solidFill>
                  <a:srgbClr val="FF0000"/>
                </a:solidFill>
                <a:cs typeface="Arial" charset="0"/>
              </a:rPr>
              <a:t>Matriksi</a:t>
            </a:r>
            <a:endParaRPr lang="en-US" altLang="tr-TR" sz="2800" b="1" dirty="0">
              <a:solidFill>
                <a:srgbClr val="FF0000"/>
              </a:solidFill>
              <a:cs typeface="Arial" charset="0"/>
            </a:endParaRPr>
          </a:p>
        </p:txBody>
      </p:sp>
      <p:sp>
        <p:nvSpPr>
          <p:cNvPr id="32770" name="Rectangle 3"/>
          <p:cNvSpPr>
            <a:spLocks noGrp="1" noChangeArrowheads="1"/>
          </p:cNvSpPr>
          <p:nvPr>
            <p:ph idx="1"/>
          </p:nvPr>
        </p:nvSpPr>
        <p:spPr>
          <a:xfrm>
            <a:off x="467544" y="1844824"/>
            <a:ext cx="8315970" cy="2923877"/>
          </a:xfrm>
        </p:spPr>
        <p:txBody>
          <a:bodyPr wrap="square">
            <a:spAutoFit/>
          </a:bodyPr>
          <a:lstStyle/>
          <a:p>
            <a:pPr algn="just">
              <a:spcBef>
                <a:spcPts val="600"/>
              </a:spcBef>
              <a:spcAft>
                <a:spcPts val="600"/>
              </a:spcAft>
            </a:pPr>
            <a:r>
              <a:rPr lang="tr-TR" altLang="tr-TR" sz="2400" b="1" dirty="0" smtClean="0">
                <a:solidFill>
                  <a:srgbClr val="FF0000"/>
                </a:solidFill>
                <a:latin typeface="+mj-lt"/>
                <a:cs typeface="Arial" charset="0"/>
              </a:rPr>
              <a:t>Kaldıraç Ürünler</a:t>
            </a:r>
            <a:endParaRPr lang="en-US" altLang="tr-TR" sz="2400" b="1" dirty="0" smtClean="0">
              <a:solidFill>
                <a:srgbClr val="FF0000"/>
              </a:solidFill>
              <a:latin typeface="+mj-lt"/>
              <a:cs typeface="Arial" charset="0"/>
            </a:endParaRPr>
          </a:p>
          <a:p>
            <a:pPr marL="704850"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Karlılık üzerinde en yüksek etkisi olan ürünlerdir</a:t>
            </a:r>
            <a:endParaRPr lang="en-US" altLang="tr-TR" sz="2400" dirty="0" smtClean="0">
              <a:solidFill>
                <a:srgbClr val="002060"/>
              </a:solidFill>
              <a:latin typeface="+mj-lt"/>
              <a:cs typeface="Arial" charset="0"/>
            </a:endParaRPr>
          </a:p>
          <a:p>
            <a:pPr marL="704850"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Düşük tedarik riski ve genellikle bir çok tedarikçi vardır</a:t>
            </a:r>
            <a:endParaRPr lang="en-US" altLang="tr-TR" sz="2400" dirty="0" smtClean="0">
              <a:solidFill>
                <a:srgbClr val="002060"/>
              </a:solidFill>
              <a:latin typeface="+mj-lt"/>
              <a:cs typeface="Arial" charset="0"/>
            </a:endParaRPr>
          </a:p>
          <a:p>
            <a:pPr marL="704850"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Küçük tasarruflar karlılığa yüksek katkı sağlar (Kaldıraç Etkisi)</a:t>
            </a:r>
          </a:p>
          <a:p>
            <a:pPr marL="704850"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Tedarikçiler arasında rekabetle maliyet azaltmaya odaklanmalıdır.</a:t>
            </a:r>
            <a:endParaRPr lang="en-US" altLang="tr-TR" sz="2400" dirty="0" smtClean="0">
              <a:solidFill>
                <a:srgbClr val="002060"/>
              </a:solidFill>
              <a:latin typeface="+mj-lt"/>
              <a:cs typeface="Arial" charset="0"/>
            </a:endParaRP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bwMode="auto">
          <a:xfrm>
            <a:off x="179388" y="116632"/>
            <a:ext cx="8964612" cy="523875"/>
          </a:xfr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lgn="l"/>
            <a:r>
              <a:rPr lang="en-US" altLang="ko-KR" sz="2800" b="1" dirty="0" err="1">
                <a:solidFill>
                  <a:srgbClr val="FF0000"/>
                </a:solidFill>
                <a:cs typeface="Arial" charset="0"/>
              </a:rPr>
              <a:t>Kraljic</a:t>
            </a:r>
            <a:r>
              <a:rPr lang="tr-TR" altLang="ko-KR" sz="2800" b="1" dirty="0">
                <a:solidFill>
                  <a:srgbClr val="FF0000"/>
                </a:solidFill>
                <a:cs typeface="Arial" charset="0"/>
              </a:rPr>
              <a:t> </a:t>
            </a:r>
            <a:r>
              <a:rPr lang="tr-TR" altLang="ko-KR" sz="2800" b="1" dirty="0" err="1">
                <a:solidFill>
                  <a:srgbClr val="FF0000"/>
                </a:solidFill>
                <a:cs typeface="Arial" charset="0"/>
              </a:rPr>
              <a:t>Matriksi</a:t>
            </a:r>
            <a:endParaRPr lang="en-US" altLang="tr-TR" sz="2800" b="1" dirty="0">
              <a:solidFill>
                <a:srgbClr val="FF0000"/>
              </a:solidFill>
              <a:cs typeface="Arial" charset="0"/>
            </a:endParaRPr>
          </a:p>
        </p:txBody>
      </p:sp>
      <p:sp>
        <p:nvSpPr>
          <p:cNvPr id="33794" name="Rectangle 3"/>
          <p:cNvSpPr>
            <a:spLocks noGrp="1" noChangeArrowheads="1"/>
          </p:cNvSpPr>
          <p:nvPr>
            <p:ph idx="1"/>
          </p:nvPr>
        </p:nvSpPr>
        <p:spPr>
          <a:xfrm>
            <a:off x="648965" y="1988840"/>
            <a:ext cx="7811467" cy="2616101"/>
          </a:xfrm>
        </p:spPr>
        <p:txBody>
          <a:bodyPr wrap="square">
            <a:spAutoFit/>
          </a:bodyPr>
          <a:lstStyle/>
          <a:p>
            <a:pPr>
              <a:spcBef>
                <a:spcPts val="600"/>
              </a:spcBef>
              <a:spcAft>
                <a:spcPts val="600"/>
              </a:spcAft>
            </a:pPr>
            <a:r>
              <a:rPr lang="tr-TR" altLang="tr-TR" sz="2400" b="1" dirty="0" smtClean="0">
                <a:solidFill>
                  <a:srgbClr val="FF0000"/>
                </a:solidFill>
                <a:latin typeface="+mj-lt"/>
                <a:cs typeface="Arial" charset="0"/>
              </a:rPr>
              <a:t>Stratejik Ürünler</a:t>
            </a:r>
            <a:r>
              <a:rPr lang="en-US" altLang="tr-TR" sz="2400" b="1" dirty="0" smtClean="0">
                <a:solidFill>
                  <a:srgbClr val="FF0000"/>
                </a:solidFill>
                <a:latin typeface="+mj-lt"/>
                <a:cs typeface="Arial" charset="0"/>
              </a:rPr>
              <a:t>: </a:t>
            </a:r>
          </a:p>
          <a:p>
            <a:pPr marL="704850" lvl="1" indent="-342900">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Müşteri için en kritik ürünler</a:t>
            </a:r>
            <a:endParaRPr lang="en-US" altLang="tr-TR" sz="2400" dirty="0" smtClean="0">
              <a:solidFill>
                <a:srgbClr val="002060"/>
              </a:solidFill>
              <a:latin typeface="+mj-lt"/>
              <a:cs typeface="Arial" charset="0"/>
            </a:endParaRPr>
          </a:p>
          <a:p>
            <a:pPr marL="704850" lvl="1" indent="-342900">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Toplam maliyet içinde en büyük bileşen fiyattır</a:t>
            </a:r>
            <a:endParaRPr lang="en-US" altLang="tr-TR" sz="2400" dirty="0" smtClean="0">
              <a:solidFill>
                <a:srgbClr val="002060"/>
              </a:solidFill>
              <a:latin typeface="+mj-lt"/>
              <a:cs typeface="Arial" charset="0"/>
            </a:endParaRPr>
          </a:p>
          <a:p>
            <a:pPr marL="704850" lvl="1" indent="-342900">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Genellikle tek tedarikçi vardır</a:t>
            </a:r>
            <a:endParaRPr lang="en-US" altLang="tr-TR" sz="2400" dirty="0" smtClean="0">
              <a:solidFill>
                <a:srgbClr val="002060"/>
              </a:solidFill>
              <a:latin typeface="+mj-lt"/>
              <a:cs typeface="Arial" charset="0"/>
            </a:endParaRPr>
          </a:p>
          <a:p>
            <a:pPr marL="704850" lvl="1" indent="-342900">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Uzun vadeli ilişkiler /Ortaklıklar kurulmalıdır.</a:t>
            </a:r>
            <a:endParaRPr lang="en-US" altLang="tr-TR" sz="2400" dirty="0" smtClean="0">
              <a:solidFill>
                <a:srgbClr val="002060"/>
              </a:solidFill>
              <a:latin typeface="+mj-lt"/>
              <a:cs typeface="Arial" charset="0"/>
            </a:endParaRPr>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bwMode="auto">
          <a:xfrm>
            <a:off x="214313" y="116632"/>
            <a:ext cx="8929687" cy="504056"/>
          </a:xfr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lgn="l"/>
            <a:r>
              <a:rPr lang="en-US" altLang="ko-KR" sz="2800" b="1" dirty="0" err="1">
                <a:solidFill>
                  <a:srgbClr val="FF0000"/>
                </a:solidFill>
                <a:cs typeface="Arial" charset="0"/>
              </a:rPr>
              <a:t>Kraljic</a:t>
            </a:r>
            <a:r>
              <a:rPr lang="tr-TR" altLang="ko-KR" sz="2800" b="1" dirty="0">
                <a:solidFill>
                  <a:srgbClr val="FF0000"/>
                </a:solidFill>
                <a:cs typeface="Arial" charset="0"/>
              </a:rPr>
              <a:t> </a:t>
            </a:r>
            <a:r>
              <a:rPr lang="tr-TR" altLang="ko-KR" sz="2800" b="1" dirty="0" err="1">
                <a:solidFill>
                  <a:srgbClr val="FF0000"/>
                </a:solidFill>
                <a:cs typeface="Arial" charset="0"/>
              </a:rPr>
              <a:t>Matriksi</a:t>
            </a:r>
            <a:endParaRPr lang="en-US" altLang="tr-TR" sz="2800" b="1" dirty="0">
              <a:solidFill>
                <a:srgbClr val="FF0000"/>
              </a:solidFill>
              <a:cs typeface="Arial" charset="0"/>
            </a:endParaRPr>
          </a:p>
        </p:txBody>
      </p:sp>
      <p:sp>
        <p:nvSpPr>
          <p:cNvPr id="34818" name="Rectangle 3"/>
          <p:cNvSpPr>
            <a:spLocks noGrp="1" noChangeArrowheads="1"/>
          </p:cNvSpPr>
          <p:nvPr>
            <p:ph idx="1"/>
          </p:nvPr>
        </p:nvSpPr>
        <p:spPr>
          <a:xfrm>
            <a:off x="467990" y="1538203"/>
            <a:ext cx="8208466" cy="4555093"/>
          </a:xfrm>
        </p:spPr>
        <p:txBody>
          <a:bodyPr wrap="square">
            <a:spAutoFit/>
          </a:bodyPr>
          <a:lstStyle/>
          <a:p>
            <a:pPr algn="just">
              <a:spcBef>
                <a:spcPts val="600"/>
              </a:spcBef>
              <a:spcAft>
                <a:spcPts val="600"/>
              </a:spcAft>
            </a:pPr>
            <a:r>
              <a:rPr lang="tr-TR" altLang="tr-TR" sz="2400" b="1" dirty="0" smtClean="0">
                <a:solidFill>
                  <a:srgbClr val="FF0000"/>
                </a:solidFill>
                <a:latin typeface="+mj-lt"/>
                <a:cs typeface="Arial" charset="0"/>
              </a:rPr>
              <a:t>Dar Boğaz Ürünler</a:t>
            </a:r>
            <a:endParaRPr lang="en-US" altLang="tr-TR" sz="2400" b="1" dirty="0" smtClean="0">
              <a:solidFill>
                <a:srgbClr val="FF0000"/>
              </a:solidFill>
              <a:latin typeface="+mj-lt"/>
              <a:cs typeface="Arial" charset="0"/>
            </a:endParaRPr>
          </a:p>
          <a:p>
            <a:pPr marL="704850"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Yüksek tedarik riski yaratan ancak karlılığa etkisi düşük ürünler. </a:t>
            </a:r>
            <a:endParaRPr lang="en-US" altLang="tr-TR" sz="2400" dirty="0" smtClean="0">
              <a:solidFill>
                <a:srgbClr val="002060"/>
              </a:solidFill>
              <a:latin typeface="+mj-lt"/>
              <a:cs typeface="Arial" charset="0"/>
            </a:endParaRPr>
          </a:p>
          <a:p>
            <a:pPr marL="704850"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Genellikle, ürün maliyetinin önemli bir kısmını oluşturmazlar.</a:t>
            </a:r>
          </a:p>
          <a:p>
            <a:pPr marL="704850"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Genellikle, güç tedarikçiler tarafındadır.</a:t>
            </a:r>
          </a:p>
          <a:p>
            <a:pPr marL="704850" lvl="1" indent="-342900" algn="just">
              <a:spcBef>
                <a:spcPts val="600"/>
              </a:spcBef>
              <a:spcAft>
                <a:spcPts val="600"/>
              </a:spcAft>
              <a:buFont typeface="Arial" panose="020B0604020202020204" pitchFamily="34" charset="0"/>
              <a:buChar char="•"/>
            </a:pPr>
            <a:r>
              <a:rPr lang="tr-TR" altLang="tr-TR" sz="2400" dirty="0" err="1" smtClean="0">
                <a:solidFill>
                  <a:srgbClr val="002060"/>
                </a:solidFill>
                <a:latin typeface="+mj-lt"/>
                <a:cs typeface="Arial" charset="0"/>
              </a:rPr>
              <a:t>Tedariğin</a:t>
            </a:r>
            <a:r>
              <a:rPr lang="tr-TR" altLang="tr-TR" sz="2400" dirty="0" smtClean="0">
                <a:solidFill>
                  <a:srgbClr val="002060"/>
                </a:solidFill>
                <a:latin typeface="+mj-lt"/>
                <a:cs typeface="Arial" charset="0"/>
              </a:rPr>
              <a:t> devamlılığının gerekirse biraz daha yüksek maliyete rağmen karşılanması esastır.</a:t>
            </a:r>
          </a:p>
          <a:p>
            <a:pPr marL="704850" lvl="1" indent="-342900" algn="just">
              <a:spcBef>
                <a:spcPts val="600"/>
              </a:spcBef>
              <a:spcAft>
                <a:spcPts val="600"/>
              </a:spcAft>
              <a:buFont typeface="Arial" panose="020B0604020202020204" pitchFamily="34" charset="0"/>
              <a:buChar char="•"/>
            </a:pPr>
            <a:r>
              <a:rPr lang="tr-TR" altLang="tr-TR" sz="2400" dirty="0" smtClean="0">
                <a:solidFill>
                  <a:srgbClr val="002060"/>
                </a:solidFill>
                <a:latin typeface="+mj-lt"/>
                <a:cs typeface="Arial" charset="0"/>
              </a:rPr>
              <a:t>Uzun vadeli kontratlar yapılması ya da stok taşınması uygundur (Bazen ikisi de gerekebilir)</a:t>
            </a:r>
            <a:endParaRPr lang="en-US" altLang="tr-TR" sz="2400" dirty="0" smtClean="0">
              <a:solidFill>
                <a:srgbClr val="002060"/>
              </a:solidFill>
              <a:latin typeface="+mj-lt"/>
              <a:cs typeface="Arial" charset="0"/>
            </a:endParaRP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Dikdörtgen"/>
          <p:cNvSpPr>
            <a:spLocks noChangeArrowheads="1"/>
          </p:cNvSpPr>
          <p:nvPr/>
        </p:nvSpPr>
        <p:spPr bwMode="auto">
          <a:xfrm>
            <a:off x="450056" y="2996952"/>
            <a:ext cx="8243888" cy="585787"/>
          </a:xfrm>
          <a:prstGeom prst="rect">
            <a:avLst/>
          </a:prstGeom>
          <a:noFill/>
          <a:extLst/>
        </p:spPr>
        <p:txBody>
          <a:bodyPr lIns="92075" tIns="46038" rIns="92075" bIns="46038"/>
          <a:lstStyle/>
          <a:p>
            <a:pPr algn="ctr" eaLnBrk="0" hangingPunct="0">
              <a:defRPr/>
            </a:pPr>
            <a:r>
              <a:rPr lang="tr-TR" sz="3600" dirty="0" smtClean="0">
                <a:solidFill>
                  <a:srgbClr val="FF0000"/>
                </a:solidFill>
                <a:latin typeface="+mj-lt"/>
                <a:ea typeface="+mj-ea"/>
                <a:cs typeface="Arial" pitchFamily="34" charset="0"/>
              </a:rPr>
              <a:t>Tedarikçi Sayısını Belirleme</a:t>
            </a:r>
            <a:endParaRPr lang="tr-TR" sz="3600" dirty="0">
              <a:solidFill>
                <a:srgbClr val="FF0000"/>
              </a:solidFill>
              <a:latin typeface="+mj-lt"/>
              <a:ea typeface="+mj-ea"/>
              <a:cs typeface="Arial"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Dikdörtgen"/>
          <p:cNvSpPr>
            <a:spLocks noChangeArrowheads="1"/>
          </p:cNvSpPr>
          <p:nvPr/>
        </p:nvSpPr>
        <p:spPr bwMode="auto">
          <a:xfrm>
            <a:off x="683568" y="2132856"/>
            <a:ext cx="7758323" cy="2031325"/>
          </a:xfrm>
          <a:prstGeom prst="rect">
            <a:avLst/>
          </a:prstGeom>
          <a:noFill/>
          <a:ln w="9525">
            <a:noFill/>
            <a:miter lim="800000"/>
            <a:headEnd/>
            <a:tailEnd/>
          </a:ln>
        </p:spPr>
        <p:txBody>
          <a:bodyPr wrap="square">
            <a:spAutoFit/>
          </a:bodyPr>
          <a:lstStyle/>
          <a:p>
            <a:pPr marL="342900" indent="-342900"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Malzeme </a:t>
            </a:r>
            <a:r>
              <a:rPr lang="tr-TR" altLang="tr-TR" sz="2400" b="0" dirty="0">
                <a:solidFill>
                  <a:srgbClr val="002060"/>
                </a:solidFill>
                <a:latin typeface="+mj-lt"/>
              </a:rPr>
              <a:t>listelerindeki artış </a:t>
            </a:r>
            <a:r>
              <a:rPr lang="tr-TR" altLang="tr-TR" sz="2400" b="0" dirty="0" smtClean="0">
                <a:solidFill>
                  <a:srgbClr val="002060"/>
                </a:solidFill>
                <a:latin typeface="+mj-lt"/>
              </a:rPr>
              <a:t>(Komplike ürünler)</a:t>
            </a:r>
            <a:endParaRPr lang="tr-TR" altLang="tr-TR" sz="2400" b="0" dirty="0">
              <a:solidFill>
                <a:srgbClr val="002060"/>
              </a:solidFill>
              <a:latin typeface="+mj-lt"/>
            </a:endParaRPr>
          </a:p>
          <a:p>
            <a:pPr marL="342900" indent="-342900" eaLnBrk="0" hangingPunct="0">
              <a:spcBef>
                <a:spcPts val="600"/>
              </a:spcBef>
              <a:spcAft>
                <a:spcPts val="600"/>
              </a:spcAft>
              <a:buFont typeface="Arial" panose="020B0604020202020204" pitchFamily="34" charset="0"/>
              <a:buChar char="•"/>
            </a:pPr>
            <a:r>
              <a:rPr lang="tr-TR" altLang="tr-TR" sz="2400" b="0" dirty="0" smtClean="0">
                <a:solidFill>
                  <a:srgbClr val="002060"/>
                </a:solidFill>
                <a:latin typeface="+mj-lt"/>
              </a:rPr>
              <a:t>Ürün </a:t>
            </a:r>
            <a:r>
              <a:rPr lang="tr-TR" altLang="tr-TR" sz="2400" b="0" dirty="0">
                <a:solidFill>
                  <a:srgbClr val="002060"/>
                </a:solidFill>
                <a:latin typeface="+mj-lt"/>
              </a:rPr>
              <a:t>tiplerinin / modellerin çoğalması </a:t>
            </a:r>
          </a:p>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Üretim hatlarının çoğalması </a:t>
            </a:r>
          </a:p>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Müşteri tercihlerindeki artış ve farklılaşma </a:t>
            </a:r>
          </a:p>
        </p:txBody>
      </p:sp>
      <p:sp>
        <p:nvSpPr>
          <p:cNvPr id="2" name="Dikdörtgen 1"/>
          <p:cNvSpPr/>
          <p:nvPr/>
        </p:nvSpPr>
        <p:spPr>
          <a:xfrm>
            <a:off x="178940" y="116632"/>
            <a:ext cx="9145588"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sz="2800" dirty="0">
                <a:solidFill>
                  <a:srgbClr val="FF0000"/>
                </a:solidFill>
                <a:latin typeface="+mj-lt"/>
                <a:ea typeface="+mj-ea"/>
              </a:rPr>
              <a:t>Tedarikçi Sayısı Arttıran Ana Faktörler</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p:cNvSpPr txBox="1">
            <a:spLocks noChangeArrowheads="1"/>
          </p:cNvSpPr>
          <p:nvPr/>
        </p:nvSpPr>
        <p:spPr bwMode="auto">
          <a:xfrm>
            <a:off x="214313" y="116632"/>
            <a:ext cx="8929687"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defPPr>
              <a:defRPr lang="tr-TR"/>
            </a:defPPr>
            <a:lvl1pPr>
              <a:defRPr sz="2800">
                <a:solidFill>
                  <a:srgbClr val="FF0000"/>
                </a:solidFill>
                <a:latin typeface="+mj-lt"/>
                <a:ea typeface="+mj-ea"/>
              </a:defRPr>
            </a:lvl1pPr>
          </a:lstStyle>
          <a:p>
            <a:r>
              <a:rPr lang="tr-TR" altLang="tr-TR" dirty="0"/>
              <a:t>Tek ve Çok Kaynak Kullanımı</a:t>
            </a:r>
            <a:endParaRPr lang="en-US" altLang="tr-TR" dirty="0"/>
          </a:p>
        </p:txBody>
      </p:sp>
      <p:graphicFrame>
        <p:nvGraphicFramePr>
          <p:cNvPr id="3" name="Tablo 2"/>
          <p:cNvGraphicFramePr>
            <a:graphicFrameLocks noGrp="1"/>
          </p:cNvGraphicFramePr>
          <p:nvPr>
            <p:extLst>
              <p:ext uri="{D42A27DB-BD31-4B8C-83A1-F6EECF244321}">
                <p14:modId xmlns:p14="http://schemas.microsoft.com/office/powerpoint/2010/main" val="3065521630"/>
              </p:ext>
            </p:extLst>
          </p:nvPr>
        </p:nvGraphicFramePr>
        <p:xfrm>
          <a:off x="422508" y="1124744"/>
          <a:ext cx="8298983" cy="4753336"/>
        </p:xfrm>
        <a:graphic>
          <a:graphicData uri="http://schemas.openxmlformats.org/drawingml/2006/table">
            <a:tbl>
              <a:tblPr firstRow="1" bandRow="1">
                <a:effectLst>
                  <a:innerShdw blurRad="63500" dist="50800" dir="13500000">
                    <a:prstClr val="black">
                      <a:alpha val="50000"/>
                    </a:prstClr>
                  </a:innerShdw>
                </a:effectLst>
                <a:tableStyleId>{775DCB02-9BB8-47FD-8907-85C794F793BA}</a:tableStyleId>
              </a:tblPr>
              <a:tblGrid>
                <a:gridCol w="1845236">
                  <a:extLst>
                    <a:ext uri="{9D8B030D-6E8A-4147-A177-3AD203B41FA5}">
                      <a16:colId xmlns:a16="http://schemas.microsoft.com/office/drawing/2014/main" val="20000"/>
                    </a:ext>
                  </a:extLst>
                </a:gridCol>
                <a:gridCol w="3444654">
                  <a:extLst>
                    <a:ext uri="{9D8B030D-6E8A-4147-A177-3AD203B41FA5}">
                      <a16:colId xmlns:a16="http://schemas.microsoft.com/office/drawing/2014/main" val="20001"/>
                    </a:ext>
                  </a:extLst>
                </a:gridCol>
                <a:gridCol w="3009093">
                  <a:extLst>
                    <a:ext uri="{9D8B030D-6E8A-4147-A177-3AD203B41FA5}">
                      <a16:colId xmlns:a16="http://schemas.microsoft.com/office/drawing/2014/main" val="20002"/>
                    </a:ext>
                  </a:extLst>
                </a:gridCol>
              </a:tblGrid>
              <a:tr h="474580">
                <a:tc>
                  <a:txBody>
                    <a:bodyPr/>
                    <a:lstStyle/>
                    <a:p>
                      <a:endParaRPr lang="tr-TR" sz="2200" dirty="0">
                        <a:solidFill>
                          <a:srgbClr val="333399"/>
                        </a:solidFill>
                        <a:latin typeface="+mj-lt"/>
                      </a:endParaRPr>
                    </a:p>
                  </a:txBody>
                  <a:tcPr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tcPr>
                </a:tc>
                <a:tc>
                  <a:txBody>
                    <a:bodyPr/>
                    <a:lstStyle/>
                    <a:p>
                      <a:pPr algn="ctr"/>
                      <a:r>
                        <a:rPr lang="tr-TR" sz="2400" dirty="0" smtClean="0">
                          <a:latin typeface="+mj-lt"/>
                          <a:cs typeface="Arial" pitchFamily="34" charset="0"/>
                        </a:rPr>
                        <a:t>Tek kaynak</a:t>
                      </a:r>
                      <a:endParaRPr lang="tr-TR" sz="2400" i="0" dirty="0">
                        <a:solidFill>
                          <a:srgbClr val="333399"/>
                        </a:solidFill>
                        <a:latin typeface="+mj-lt"/>
                        <a:cs typeface="Arial" pitchFamily="34" charset="0"/>
                      </a:endParaRPr>
                    </a:p>
                  </a:txBody>
                  <a:tcPr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tcPr>
                </a:tc>
                <a:tc>
                  <a:txBody>
                    <a:bodyPr/>
                    <a:lstStyle/>
                    <a:p>
                      <a:pPr algn="ctr"/>
                      <a:r>
                        <a:rPr lang="tr-TR" sz="2400" dirty="0" smtClean="0">
                          <a:latin typeface="+mj-lt"/>
                          <a:cs typeface="Arial" pitchFamily="34" charset="0"/>
                        </a:rPr>
                        <a:t>Çok kaynak</a:t>
                      </a:r>
                      <a:endParaRPr lang="tr-TR" sz="2400" i="0" dirty="0">
                        <a:solidFill>
                          <a:srgbClr val="333399"/>
                        </a:solidFill>
                        <a:latin typeface="+mj-lt"/>
                        <a:cs typeface="Arial" pitchFamily="34" charset="0"/>
                      </a:endParaRPr>
                    </a:p>
                  </a:txBody>
                  <a:tcPr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tcPr>
                </a:tc>
                <a:extLst>
                  <a:ext uri="{0D108BD9-81ED-4DB2-BD59-A6C34878D82A}">
                    <a16:rowId xmlns:a16="http://schemas.microsoft.com/office/drawing/2014/main" val="10000"/>
                  </a:ext>
                </a:extLst>
              </a:tr>
              <a:tr h="23766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400" b="1" dirty="0" smtClean="0">
                          <a:solidFill>
                            <a:srgbClr val="FF0000"/>
                          </a:solidFill>
                          <a:latin typeface="+mj-lt"/>
                          <a:cs typeface="Arial" pitchFamily="34" charset="0"/>
                        </a:rPr>
                        <a:t>Avantajlar</a:t>
                      </a:r>
                      <a:endParaRPr lang="tr-TR" sz="2400" b="1" i="0" dirty="0" smtClean="0">
                        <a:solidFill>
                          <a:srgbClr val="FF0000"/>
                        </a:solidFill>
                        <a:latin typeface="+mj-lt"/>
                        <a:cs typeface="Arial" pitchFamily="34" charset="0"/>
                      </a:endParaRPr>
                    </a:p>
                  </a:txBody>
                  <a:tcPr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tcPr>
                </a:tc>
                <a:tc>
                  <a:txBody>
                    <a:bodyPr/>
                    <a:lstStyle/>
                    <a:p>
                      <a:pPr>
                        <a:spcBef>
                          <a:spcPts val="300"/>
                        </a:spcBef>
                        <a:spcAft>
                          <a:spcPts val="300"/>
                        </a:spcAft>
                      </a:pPr>
                      <a:r>
                        <a:rPr lang="tr-TR" sz="2000" b="1" dirty="0" smtClean="0">
                          <a:solidFill>
                            <a:srgbClr val="002060"/>
                          </a:solidFill>
                          <a:latin typeface="+mj-lt"/>
                          <a:cs typeface="Arial" pitchFamily="34" charset="0"/>
                        </a:rPr>
                        <a:t>Daha iyi kalite ve kalite güvence sistemi </a:t>
                      </a:r>
                    </a:p>
                    <a:p>
                      <a:pPr>
                        <a:spcBef>
                          <a:spcPts val="300"/>
                        </a:spcBef>
                        <a:spcAft>
                          <a:spcPts val="300"/>
                        </a:spcAft>
                      </a:pPr>
                      <a:r>
                        <a:rPr lang="tr-TR" sz="2000" b="1" dirty="0" smtClean="0">
                          <a:solidFill>
                            <a:srgbClr val="002060"/>
                          </a:solidFill>
                          <a:latin typeface="+mj-lt"/>
                          <a:cs typeface="Arial" pitchFamily="34" charset="0"/>
                        </a:rPr>
                        <a:t>Güçlü, uzun süreli işbirliği</a:t>
                      </a:r>
                    </a:p>
                    <a:p>
                      <a:pPr>
                        <a:spcBef>
                          <a:spcPts val="300"/>
                        </a:spcBef>
                        <a:spcAft>
                          <a:spcPts val="300"/>
                        </a:spcAft>
                      </a:pPr>
                      <a:endParaRPr lang="tr-TR" sz="2000" b="1" dirty="0" smtClean="0">
                        <a:solidFill>
                          <a:srgbClr val="002060"/>
                        </a:solidFill>
                        <a:latin typeface="+mj-lt"/>
                        <a:cs typeface="Arial" pitchFamily="34" charset="0"/>
                      </a:endParaRPr>
                    </a:p>
                    <a:p>
                      <a:pPr>
                        <a:spcBef>
                          <a:spcPts val="300"/>
                        </a:spcBef>
                        <a:spcAft>
                          <a:spcPts val="300"/>
                        </a:spcAft>
                      </a:pPr>
                      <a:r>
                        <a:rPr lang="tr-TR" sz="2000" b="1" dirty="0" smtClean="0">
                          <a:solidFill>
                            <a:srgbClr val="002060"/>
                          </a:solidFill>
                          <a:latin typeface="+mj-lt"/>
                          <a:cs typeface="Arial" pitchFamily="34" charset="0"/>
                        </a:rPr>
                        <a:t>Daha büyük bağımlılık daha fazla katılım gerektiriyor</a:t>
                      </a:r>
                      <a:endParaRPr lang="tr-TR" sz="2000" b="1" dirty="0">
                        <a:solidFill>
                          <a:srgbClr val="002060"/>
                        </a:solidFill>
                        <a:latin typeface="+mj-lt"/>
                        <a:cs typeface="Arial" pitchFamily="34" charset="0"/>
                      </a:endParaRPr>
                    </a:p>
                  </a:txBody>
                  <a:tcPr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tcPr>
                </a:tc>
                <a:tc>
                  <a:txBody>
                    <a:bodyPr/>
                    <a:lstStyle/>
                    <a:p>
                      <a:pPr>
                        <a:spcBef>
                          <a:spcPts val="300"/>
                        </a:spcBef>
                        <a:spcAft>
                          <a:spcPts val="300"/>
                        </a:spcAft>
                      </a:pPr>
                      <a:r>
                        <a:rPr lang="tr-TR" sz="2000" b="1" dirty="0" smtClean="0">
                          <a:solidFill>
                            <a:srgbClr val="002060"/>
                          </a:solidFill>
                          <a:latin typeface="+mj-lt"/>
                          <a:cs typeface="Arial" pitchFamily="34" charset="0"/>
                        </a:rPr>
                        <a:t>Rekabetçi ihale satın alıcıya fiyat avantajı sağlayabilir </a:t>
                      </a:r>
                    </a:p>
                    <a:p>
                      <a:pPr>
                        <a:spcBef>
                          <a:spcPts val="300"/>
                        </a:spcBef>
                        <a:spcAft>
                          <a:spcPts val="300"/>
                        </a:spcAft>
                      </a:pPr>
                      <a:r>
                        <a:rPr lang="tr-TR" sz="2000" b="1" dirty="0" smtClean="0">
                          <a:solidFill>
                            <a:srgbClr val="002060"/>
                          </a:solidFill>
                          <a:latin typeface="+mj-lt"/>
                          <a:cs typeface="Arial" pitchFamily="34" charset="0"/>
                        </a:rPr>
                        <a:t>Bir tedarikçi aksadığında diğerinden yararlanılır</a:t>
                      </a:r>
                    </a:p>
                    <a:p>
                      <a:pPr>
                        <a:spcBef>
                          <a:spcPts val="300"/>
                        </a:spcBef>
                        <a:spcAft>
                          <a:spcPts val="300"/>
                        </a:spcAft>
                      </a:pPr>
                      <a:r>
                        <a:rPr lang="tr-TR" sz="2000" b="1" dirty="0" smtClean="0">
                          <a:solidFill>
                            <a:srgbClr val="002060"/>
                          </a:solidFill>
                          <a:latin typeface="+mj-lt"/>
                          <a:cs typeface="Arial" pitchFamily="34" charset="0"/>
                        </a:rPr>
                        <a:t>Geniş bilgi ve uzmanlık kaynağı</a:t>
                      </a:r>
                      <a:endParaRPr lang="tr-TR" sz="2000" b="1" dirty="0">
                        <a:solidFill>
                          <a:srgbClr val="002060"/>
                        </a:solidFill>
                        <a:latin typeface="+mj-lt"/>
                        <a:cs typeface="Arial" pitchFamily="34" charset="0"/>
                      </a:endParaRPr>
                    </a:p>
                  </a:txBody>
                  <a:tcPr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tcPr>
                </a:tc>
                <a:extLst>
                  <a:ext uri="{0D108BD9-81ED-4DB2-BD59-A6C34878D82A}">
                    <a16:rowId xmlns:a16="http://schemas.microsoft.com/office/drawing/2014/main" val="10001"/>
                  </a:ext>
                </a:extLst>
              </a:tr>
              <a:tr h="1901312">
                <a:tc>
                  <a:txBody>
                    <a:bodyPr/>
                    <a:lstStyle/>
                    <a:p>
                      <a:r>
                        <a:rPr lang="tr-TR" sz="2400" b="1" dirty="0" smtClean="0">
                          <a:solidFill>
                            <a:srgbClr val="FF0000"/>
                          </a:solidFill>
                          <a:latin typeface="+mj-lt"/>
                          <a:cs typeface="Arial" pitchFamily="34" charset="0"/>
                        </a:rPr>
                        <a:t>Sakıncalar</a:t>
                      </a:r>
                      <a:endParaRPr lang="tr-TR" sz="2400" b="1" dirty="0">
                        <a:solidFill>
                          <a:srgbClr val="FF0000"/>
                        </a:solidFill>
                        <a:latin typeface="+mj-lt"/>
                        <a:cs typeface="Arial" pitchFamily="34" charset="0"/>
                      </a:endParaRPr>
                    </a:p>
                  </a:txBody>
                  <a:tcPr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tcPr>
                </a:tc>
                <a:tc>
                  <a:txBody>
                    <a:bodyPr/>
                    <a:lstStyle/>
                    <a:p>
                      <a:pPr>
                        <a:spcBef>
                          <a:spcPts val="300"/>
                        </a:spcBef>
                        <a:spcAft>
                          <a:spcPts val="300"/>
                        </a:spcAft>
                      </a:pPr>
                      <a:r>
                        <a:rPr lang="tr-TR" sz="2000" b="1" dirty="0" smtClean="0">
                          <a:solidFill>
                            <a:srgbClr val="002060"/>
                          </a:solidFill>
                          <a:latin typeface="+mj-lt"/>
                          <a:cs typeface="Arial" pitchFamily="34" charset="0"/>
                        </a:rPr>
                        <a:t>Tedarik aksamalarına hassaslık</a:t>
                      </a:r>
                    </a:p>
                    <a:p>
                      <a:pPr>
                        <a:spcBef>
                          <a:spcPts val="300"/>
                        </a:spcBef>
                        <a:spcAft>
                          <a:spcPts val="300"/>
                        </a:spcAft>
                      </a:pPr>
                      <a:r>
                        <a:rPr lang="tr-TR" sz="2000" b="1" dirty="0" smtClean="0">
                          <a:solidFill>
                            <a:srgbClr val="002060"/>
                          </a:solidFill>
                          <a:latin typeface="+mj-lt"/>
                          <a:cs typeface="Arial" pitchFamily="34" charset="0"/>
                        </a:rPr>
                        <a:t>Bireysel sağlayıcı miktar</a:t>
                      </a:r>
                      <a:r>
                        <a:rPr lang="en-GB" sz="2000" b="1" dirty="0" smtClean="0">
                          <a:solidFill>
                            <a:srgbClr val="002060"/>
                          </a:solidFill>
                          <a:latin typeface="+mj-lt"/>
                          <a:cs typeface="Arial" pitchFamily="34" charset="0"/>
                        </a:rPr>
                        <a:t> </a:t>
                      </a:r>
                      <a:r>
                        <a:rPr lang="tr-TR" sz="2000" b="1" dirty="0" smtClean="0">
                          <a:solidFill>
                            <a:srgbClr val="002060"/>
                          </a:solidFill>
                          <a:latin typeface="+mj-lt"/>
                          <a:cs typeface="Arial" pitchFamily="34" charset="0"/>
                        </a:rPr>
                        <a:t>dalgalanmalarından etkilenir</a:t>
                      </a:r>
                    </a:p>
                    <a:p>
                      <a:pPr>
                        <a:spcBef>
                          <a:spcPts val="300"/>
                        </a:spcBef>
                        <a:spcAft>
                          <a:spcPts val="300"/>
                        </a:spcAft>
                      </a:pPr>
                      <a:r>
                        <a:rPr lang="tr-TR" sz="2000" b="1" dirty="0" smtClean="0">
                          <a:solidFill>
                            <a:srgbClr val="002060"/>
                          </a:solidFill>
                          <a:latin typeface="+mj-lt"/>
                          <a:cs typeface="Arial" pitchFamily="34" charset="0"/>
                        </a:rPr>
                        <a:t>Alternatif olmadığında fiyat baskısı </a:t>
                      </a:r>
                    </a:p>
                  </a:txBody>
                  <a:tcPr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tcPr>
                </a:tc>
                <a:tc>
                  <a:txBody>
                    <a:bodyPr/>
                    <a:lstStyle/>
                    <a:p>
                      <a:pPr>
                        <a:spcBef>
                          <a:spcPts val="300"/>
                        </a:spcBef>
                        <a:spcAft>
                          <a:spcPts val="300"/>
                        </a:spcAft>
                      </a:pPr>
                      <a:r>
                        <a:rPr lang="tr-TR" sz="2000" b="1" dirty="0" smtClean="0">
                          <a:solidFill>
                            <a:srgbClr val="002060"/>
                          </a:solidFill>
                          <a:latin typeface="+mj-lt"/>
                          <a:cs typeface="Arial" pitchFamily="34" charset="0"/>
                        </a:rPr>
                        <a:t>Katılım zor</a:t>
                      </a:r>
                    </a:p>
                    <a:p>
                      <a:pPr>
                        <a:spcBef>
                          <a:spcPts val="300"/>
                        </a:spcBef>
                        <a:spcAft>
                          <a:spcPts val="300"/>
                        </a:spcAft>
                      </a:pPr>
                      <a:r>
                        <a:rPr lang="tr-TR" sz="2000" b="1" dirty="0" smtClean="0">
                          <a:solidFill>
                            <a:srgbClr val="002060"/>
                          </a:solidFill>
                          <a:latin typeface="+mj-lt"/>
                          <a:cs typeface="Arial" pitchFamily="34" charset="0"/>
                        </a:rPr>
                        <a:t>Kalite güvence sistemi geliştirmek daha zordur</a:t>
                      </a:r>
                    </a:p>
                    <a:p>
                      <a:pPr>
                        <a:spcBef>
                          <a:spcPts val="300"/>
                        </a:spcBef>
                        <a:spcAft>
                          <a:spcPts val="300"/>
                        </a:spcAft>
                      </a:pPr>
                      <a:r>
                        <a:rPr lang="tr-TR" sz="2000" b="1" dirty="0" smtClean="0">
                          <a:solidFill>
                            <a:srgbClr val="002060"/>
                          </a:solidFill>
                          <a:latin typeface="+mj-lt"/>
                          <a:cs typeface="Arial" pitchFamily="34" charset="0"/>
                        </a:rPr>
                        <a:t>Yeni süreçlere yatırım yapma isteksizliği</a:t>
                      </a:r>
                      <a:endParaRPr lang="tr-TR" sz="2000" b="1" dirty="0">
                        <a:solidFill>
                          <a:srgbClr val="002060"/>
                        </a:solidFill>
                        <a:latin typeface="+mj-lt"/>
                        <a:cs typeface="Arial" pitchFamily="34" charset="0"/>
                      </a:endParaRPr>
                    </a:p>
                  </a:txBody>
                  <a:tcPr marT="45722" marB="4572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tcPr>
                </a:tc>
                <a:extLst>
                  <a:ext uri="{0D108BD9-81ED-4DB2-BD59-A6C34878D82A}">
                    <a16:rowId xmlns:a16="http://schemas.microsoft.com/office/drawing/2014/main" val="10002"/>
                  </a:ext>
                </a:extLst>
              </a:tr>
            </a:tbl>
          </a:graphicData>
        </a:graphic>
      </p:graphicFrame>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179387" y="116632"/>
            <a:ext cx="8964613" cy="529480"/>
          </a:xfr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algn="l"/>
            <a:r>
              <a:rPr lang="en-US" altLang="tr-TR" sz="2800" b="1" dirty="0">
                <a:solidFill>
                  <a:srgbClr val="FF0000"/>
                </a:solidFill>
                <a:cs typeface="Arial" charset="0"/>
              </a:rPr>
              <a:t>70-30 </a:t>
            </a:r>
            <a:r>
              <a:rPr lang="tr-TR" altLang="tr-TR" sz="2800" b="1" dirty="0">
                <a:solidFill>
                  <a:srgbClr val="FF0000"/>
                </a:solidFill>
                <a:cs typeface="Arial" charset="0"/>
              </a:rPr>
              <a:t>Yaklaşımıyla 2 Tedarikçi Kullanımı</a:t>
            </a:r>
            <a:endParaRPr lang="en-US" altLang="tr-TR" sz="2800" b="1" dirty="0">
              <a:solidFill>
                <a:srgbClr val="FF0000"/>
              </a:solidFill>
              <a:cs typeface="Arial" charset="0"/>
            </a:endParaRPr>
          </a:p>
        </p:txBody>
      </p:sp>
      <p:sp>
        <p:nvSpPr>
          <p:cNvPr id="41987" name="Rectangle 3"/>
          <p:cNvSpPr>
            <a:spLocks noGrp="1" noChangeArrowheads="1"/>
          </p:cNvSpPr>
          <p:nvPr>
            <p:ph idx="1"/>
          </p:nvPr>
        </p:nvSpPr>
        <p:spPr>
          <a:xfrm>
            <a:off x="467866" y="1955155"/>
            <a:ext cx="8208590" cy="2769989"/>
          </a:xfrm>
        </p:spPr>
        <p:txBody>
          <a:bodyPr wrap="square">
            <a:spAutoFit/>
          </a:bodyPr>
          <a:lstStyle/>
          <a:p>
            <a:pPr algn="just">
              <a:spcBef>
                <a:spcPts val="600"/>
              </a:spcBef>
              <a:spcAft>
                <a:spcPts val="600"/>
              </a:spcAft>
            </a:pPr>
            <a:r>
              <a:rPr lang="tr-TR" altLang="tr-TR" sz="2400" u="sng" dirty="0" smtClean="0">
                <a:solidFill>
                  <a:srgbClr val="002060"/>
                </a:solidFill>
                <a:latin typeface="+mj-lt"/>
                <a:cs typeface="Arial" charset="0"/>
              </a:rPr>
              <a:t>İş Hacminin %</a:t>
            </a:r>
            <a:r>
              <a:rPr lang="en-US" altLang="tr-TR" sz="2400" u="sng" dirty="0" smtClean="0">
                <a:solidFill>
                  <a:srgbClr val="002060"/>
                </a:solidFill>
                <a:latin typeface="+mj-lt"/>
                <a:cs typeface="Arial" charset="0"/>
              </a:rPr>
              <a:t>70</a:t>
            </a:r>
            <a:r>
              <a:rPr lang="tr-TR" altLang="tr-TR" sz="2400" u="sng" dirty="0" smtClean="0">
                <a:solidFill>
                  <a:srgbClr val="002060"/>
                </a:solidFill>
                <a:latin typeface="+mj-lt"/>
                <a:cs typeface="Arial" charset="0"/>
              </a:rPr>
              <a:t>’i bir tedarikçiye kalan 30% ikinci bir tedarikçiye verilir.</a:t>
            </a:r>
          </a:p>
          <a:p>
            <a:pPr algn="just">
              <a:spcBef>
                <a:spcPts val="600"/>
              </a:spcBef>
              <a:spcAft>
                <a:spcPts val="600"/>
              </a:spcAft>
            </a:pPr>
            <a:r>
              <a:rPr lang="tr-TR" altLang="tr-TR" sz="2400" u="sng" dirty="0" smtClean="0">
                <a:solidFill>
                  <a:srgbClr val="002060"/>
                </a:solidFill>
                <a:latin typeface="+mj-lt"/>
                <a:cs typeface="Arial" charset="0"/>
              </a:rPr>
              <a:t>Büyük tedarikçiden ölçek ekonomisi sağlanır.</a:t>
            </a:r>
          </a:p>
          <a:p>
            <a:pPr algn="just">
              <a:spcBef>
                <a:spcPts val="600"/>
              </a:spcBef>
              <a:spcAft>
                <a:spcPts val="600"/>
              </a:spcAft>
            </a:pPr>
            <a:r>
              <a:rPr lang="tr-TR" altLang="tr-TR" sz="2400" u="sng" dirty="0" smtClean="0">
                <a:solidFill>
                  <a:srgbClr val="002060"/>
                </a:solidFill>
                <a:latin typeface="+mj-lt"/>
                <a:cs typeface="Arial" charset="0"/>
              </a:rPr>
              <a:t>Küçük tedarikçi rekabet sağlar.</a:t>
            </a:r>
          </a:p>
          <a:p>
            <a:pPr algn="just">
              <a:spcBef>
                <a:spcPts val="600"/>
              </a:spcBef>
              <a:spcAft>
                <a:spcPts val="600"/>
              </a:spcAft>
            </a:pPr>
            <a:r>
              <a:rPr lang="tr-TR" altLang="tr-TR" sz="2400" u="sng" dirty="0" smtClean="0">
                <a:solidFill>
                  <a:srgbClr val="002060"/>
                </a:solidFill>
                <a:latin typeface="+mj-lt"/>
                <a:cs typeface="Arial" charset="0"/>
              </a:rPr>
              <a:t>Küçük tedarikçi, büyük tedarikçide problem olması. durumunda yedek tedarikçi görevi de görür.</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yagram"/>
          <p:cNvGraphicFramePr/>
          <p:nvPr/>
        </p:nvGraphicFramePr>
        <p:xfrm>
          <a:off x="0" y="1052736"/>
          <a:ext cx="9144000"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7" name="Dikdörtgen 1"/>
          <p:cNvSpPr>
            <a:spLocks noChangeArrowheads="1"/>
          </p:cNvSpPr>
          <p:nvPr/>
        </p:nvSpPr>
        <p:spPr bwMode="auto">
          <a:xfrm>
            <a:off x="251520" y="107921"/>
            <a:ext cx="7920880" cy="523220"/>
          </a:xfrm>
          <a:prstGeom prst="rect">
            <a:avLst/>
          </a:prstGeom>
          <a:noFill/>
          <a:ln w="9525" algn="ctr">
            <a:noFill/>
            <a:miter lim="800000"/>
            <a:headEnd type="none" w="sm" len="sm"/>
            <a:tailEnd type="none" w="sm" len="sm"/>
          </a:ln>
        </p:spPr>
        <p:txBody>
          <a:bodyPr wrap="square">
            <a:spAutoFit/>
          </a:bodyPr>
          <a:lstStyle/>
          <a:p>
            <a:r>
              <a:rPr lang="tr-TR" sz="2800" dirty="0" smtClean="0">
                <a:solidFill>
                  <a:srgbClr val="FF0000"/>
                </a:solidFill>
                <a:latin typeface="+mj-lt"/>
              </a:rPr>
              <a:t>Tedarik Fonksiyonunun Evrimi </a:t>
            </a:r>
            <a:endParaRPr lang="tr-TR" sz="2800" dirty="0">
              <a:solidFill>
                <a:srgbClr val="FF0000"/>
              </a:solidFill>
              <a:latin typeface="+mj-lt"/>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Dikdörtgen"/>
          <p:cNvSpPr>
            <a:spLocks noChangeArrowheads="1"/>
          </p:cNvSpPr>
          <p:nvPr/>
        </p:nvSpPr>
        <p:spPr bwMode="auto">
          <a:xfrm>
            <a:off x="504825" y="2996307"/>
            <a:ext cx="8243888" cy="648717"/>
          </a:xfrm>
          <a:prstGeom prst="rect">
            <a:avLst/>
          </a:prstGeom>
          <a:noFill/>
          <a:extLst/>
        </p:spPr>
        <p:txBody>
          <a:bodyPr lIns="92075" tIns="46038" rIns="92075" bIns="46038"/>
          <a:lstStyle/>
          <a:p>
            <a:pPr algn="ctr" eaLnBrk="0" hangingPunct="0"/>
            <a:r>
              <a:rPr lang="tr-TR" sz="3600" dirty="0">
                <a:solidFill>
                  <a:srgbClr val="FF0000"/>
                </a:solidFill>
                <a:latin typeface="+mj-lt"/>
                <a:ea typeface="+mj-ea"/>
                <a:cs typeface="Arial" pitchFamily="34" charset="0"/>
              </a:rPr>
              <a:t>Tedarikçi Envanteri Oluşturmak!</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Dikdörtgen"/>
          <p:cNvSpPr>
            <a:spLocks noChangeArrowheads="1"/>
          </p:cNvSpPr>
          <p:nvPr/>
        </p:nvSpPr>
        <p:spPr bwMode="auto">
          <a:xfrm>
            <a:off x="1043608" y="1268760"/>
            <a:ext cx="7272808" cy="4124325"/>
          </a:xfrm>
          <a:prstGeom prst="rect">
            <a:avLst/>
          </a:prstGeom>
          <a:noFill/>
          <a:ln w="9525">
            <a:noFill/>
            <a:miter lim="800000"/>
            <a:headEnd/>
            <a:tailEnd/>
          </a:ln>
        </p:spPr>
        <p:txBody>
          <a:bodyPr wrap="square">
            <a:spAutoFit/>
          </a:bodyPr>
          <a:lstStyle/>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Fuarlardan ve Fuar Tanıtım Sayfalarından </a:t>
            </a:r>
          </a:p>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Diğer </a:t>
            </a:r>
            <a:r>
              <a:rPr lang="tr-TR" altLang="tr-TR" sz="2400" b="0" dirty="0" err="1">
                <a:solidFill>
                  <a:srgbClr val="002060"/>
                </a:solidFill>
                <a:latin typeface="+mj-lt"/>
              </a:rPr>
              <a:t>Satınalma</a:t>
            </a:r>
            <a:r>
              <a:rPr lang="tr-TR" altLang="tr-TR" sz="2400" b="0" dirty="0">
                <a:solidFill>
                  <a:srgbClr val="002060"/>
                </a:solidFill>
                <a:latin typeface="+mj-lt"/>
              </a:rPr>
              <a:t> Çalışanlarından </a:t>
            </a:r>
          </a:p>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Bölgedeki Ticaret ve Sanayi Odasından </a:t>
            </a:r>
          </a:p>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Firma ve ticari kataloglar.</a:t>
            </a:r>
          </a:p>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Şirket raporları.</a:t>
            </a:r>
          </a:p>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Ticari dergilerde yer alan reklamlar.</a:t>
            </a:r>
          </a:p>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Yabancı elçiliklerin ticaretle ilgili bölümleri.</a:t>
            </a:r>
          </a:p>
          <a:p>
            <a:pPr marL="342900" indent="-342900"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Ticareti geliştirme kuruluşları.</a:t>
            </a:r>
          </a:p>
        </p:txBody>
      </p:sp>
      <p:sp>
        <p:nvSpPr>
          <p:cNvPr id="66563" name="Dikdörtgen 1"/>
          <p:cNvSpPr>
            <a:spLocks noChangeArrowheads="1"/>
          </p:cNvSpPr>
          <p:nvPr/>
        </p:nvSpPr>
        <p:spPr bwMode="auto">
          <a:xfrm>
            <a:off x="251520" y="44624"/>
            <a:ext cx="9109075"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Tedarikçi Araştırma Yöntemleri </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Dikdörtgen"/>
          <p:cNvSpPr>
            <a:spLocks noChangeArrowheads="1"/>
          </p:cNvSpPr>
          <p:nvPr/>
        </p:nvSpPr>
        <p:spPr bwMode="auto">
          <a:xfrm>
            <a:off x="971600" y="836712"/>
            <a:ext cx="6840760" cy="5309146"/>
          </a:xfrm>
          <a:prstGeom prst="rect">
            <a:avLst/>
          </a:prstGeom>
          <a:noFill/>
          <a:ln w="9525">
            <a:noFill/>
            <a:miter lim="800000"/>
            <a:headEnd/>
            <a:tailEnd/>
          </a:ln>
        </p:spPr>
        <p:txBody>
          <a:bodyPr>
            <a:spAutoFit/>
          </a:bodyPr>
          <a:lstStyle/>
          <a:p>
            <a:pPr marL="342900" indent="-342900" algn="just" eaLnBrk="0" hangingPunct="0">
              <a:spcBef>
                <a:spcPts val="400"/>
              </a:spcBef>
              <a:spcAft>
                <a:spcPts val="0"/>
              </a:spcAft>
              <a:buFont typeface="Arial" charset="0"/>
              <a:buChar char="•"/>
            </a:pPr>
            <a:r>
              <a:rPr lang="tr-TR" altLang="tr-TR" sz="2300" b="0" dirty="0">
                <a:solidFill>
                  <a:srgbClr val="002060"/>
                </a:solidFill>
                <a:latin typeface="+mj-lt"/>
              </a:rPr>
              <a:t>Mevcut Tedarikçilerden</a:t>
            </a:r>
          </a:p>
          <a:p>
            <a:pPr marL="342900" indent="-342900" algn="just" eaLnBrk="0" hangingPunct="0">
              <a:spcBef>
                <a:spcPts val="400"/>
              </a:spcBef>
              <a:spcAft>
                <a:spcPts val="0"/>
              </a:spcAft>
              <a:buFont typeface="Arial" charset="0"/>
              <a:buChar char="•"/>
            </a:pPr>
            <a:r>
              <a:rPr lang="tr-TR" altLang="tr-TR" sz="2300" b="0" dirty="0">
                <a:solidFill>
                  <a:srgbClr val="002060"/>
                </a:solidFill>
                <a:latin typeface="+mj-lt"/>
              </a:rPr>
              <a:t>Veri tabanlarından</a:t>
            </a:r>
          </a:p>
          <a:p>
            <a:pPr marL="342900" indent="-342900" algn="just" eaLnBrk="0" hangingPunct="0">
              <a:spcBef>
                <a:spcPts val="400"/>
              </a:spcBef>
              <a:spcAft>
                <a:spcPts val="0"/>
              </a:spcAft>
              <a:buFont typeface="Arial" charset="0"/>
              <a:buChar char="•"/>
            </a:pPr>
            <a:r>
              <a:rPr lang="tr-TR" altLang="tr-TR" sz="2300" b="0" dirty="0">
                <a:solidFill>
                  <a:srgbClr val="002060"/>
                </a:solidFill>
                <a:latin typeface="+mj-lt"/>
              </a:rPr>
              <a:t>İnternetten </a:t>
            </a:r>
          </a:p>
          <a:p>
            <a:pPr marL="342900" indent="-342900" algn="just" eaLnBrk="0" hangingPunct="0">
              <a:spcBef>
                <a:spcPts val="400"/>
              </a:spcBef>
              <a:spcAft>
                <a:spcPts val="0"/>
              </a:spcAft>
              <a:buFont typeface="Arial" charset="0"/>
              <a:buChar char="•"/>
            </a:pPr>
            <a:r>
              <a:rPr lang="tr-TR" altLang="tr-TR" sz="2300" dirty="0">
                <a:solidFill>
                  <a:srgbClr val="FF0000"/>
                </a:solidFill>
                <a:latin typeface="+mj-lt"/>
              </a:rPr>
              <a:t>Türkiye</a:t>
            </a:r>
          </a:p>
          <a:p>
            <a:pPr marL="704850" lvl="1" indent="-342900" algn="just" eaLnBrk="0" hangingPunct="0">
              <a:spcBef>
                <a:spcPts val="400"/>
              </a:spcBef>
              <a:spcAft>
                <a:spcPts val="0"/>
              </a:spcAft>
              <a:buFont typeface="Arial" charset="0"/>
              <a:buChar char="•"/>
            </a:pPr>
            <a:r>
              <a:rPr lang="tr-TR" altLang="tr-TR" sz="2300" b="0" dirty="0">
                <a:solidFill>
                  <a:srgbClr val="002060"/>
                </a:solidFill>
                <a:latin typeface="+mj-lt"/>
                <a:hlinkClick r:id="rId3"/>
              </a:rPr>
              <a:t>www.sektorum.com</a:t>
            </a:r>
            <a:endParaRPr lang="tr-TR" altLang="tr-TR" sz="2300" b="0" dirty="0">
              <a:solidFill>
                <a:srgbClr val="002060"/>
              </a:solidFill>
              <a:latin typeface="+mj-lt"/>
            </a:endParaRPr>
          </a:p>
          <a:p>
            <a:pPr marL="704850" lvl="1" indent="-342900" algn="just" eaLnBrk="0" hangingPunct="0">
              <a:spcBef>
                <a:spcPts val="400"/>
              </a:spcBef>
              <a:spcAft>
                <a:spcPts val="0"/>
              </a:spcAft>
              <a:buFont typeface="Arial" charset="0"/>
              <a:buChar char="•"/>
            </a:pPr>
            <a:r>
              <a:rPr lang="tr-TR" altLang="tr-TR" sz="2300" b="0" dirty="0">
                <a:solidFill>
                  <a:srgbClr val="002060"/>
                </a:solidFill>
                <a:latin typeface="+mj-lt"/>
                <a:hlinkClick r:id="rId4"/>
              </a:rPr>
              <a:t>www.turkiyesanayirehberi.com</a:t>
            </a:r>
            <a:endParaRPr lang="tr-TR" altLang="tr-TR" sz="2300" b="0" dirty="0">
              <a:solidFill>
                <a:srgbClr val="002060"/>
              </a:solidFill>
              <a:latin typeface="+mj-lt"/>
            </a:endParaRPr>
          </a:p>
          <a:p>
            <a:pPr marL="704850" lvl="1" indent="-342900" algn="just" eaLnBrk="0" hangingPunct="0">
              <a:spcBef>
                <a:spcPts val="400"/>
              </a:spcBef>
              <a:spcAft>
                <a:spcPts val="0"/>
              </a:spcAft>
              <a:buFont typeface="Arial" charset="0"/>
              <a:buChar char="•"/>
            </a:pPr>
            <a:r>
              <a:rPr lang="tr-TR" altLang="tr-TR" sz="2300" b="0" dirty="0">
                <a:solidFill>
                  <a:srgbClr val="002060"/>
                </a:solidFill>
                <a:latin typeface="+mj-lt"/>
                <a:hlinkClick r:id="rId5"/>
              </a:rPr>
              <a:t>www.sektor.gen.tr</a:t>
            </a:r>
            <a:endParaRPr lang="tr-TR" altLang="tr-TR" sz="2300" b="0" dirty="0">
              <a:solidFill>
                <a:srgbClr val="002060"/>
              </a:solidFill>
              <a:latin typeface="+mj-lt"/>
            </a:endParaRPr>
          </a:p>
          <a:p>
            <a:pPr marL="704850" lvl="1" indent="-342900" algn="just" eaLnBrk="0" hangingPunct="0">
              <a:spcBef>
                <a:spcPts val="400"/>
              </a:spcBef>
              <a:spcAft>
                <a:spcPts val="0"/>
              </a:spcAft>
              <a:buFont typeface="Arial" charset="0"/>
              <a:buChar char="•"/>
            </a:pPr>
            <a:r>
              <a:rPr lang="tr-TR" altLang="tr-TR" sz="2300" b="0" dirty="0">
                <a:solidFill>
                  <a:srgbClr val="002060"/>
                </a:solidFill>
                <a:latin typeface="+mj-lt"/>
              </a:rPr>
              <a:t>www.turkindex.com </a:t>
            </a:r>
          </a:p>
          <a:p>
            <a:pPr marL="342900" indent="-342900" algn="just" eaLnBrk="0" hangingPunct="0">
              <a:spcBef>
                <a:spcPts val="400"/>
              </a:spcBef>
              <a:spcAft>
                <a:spcPts val="0"/>
              </a:spcAft>
              <a:buFont typeface="Arial" charset="0"/>
              <a:buChar char="•"/>
            </a:pPr>
            <a:r>
              <a:rPr lang="tr-TR" altLang="tr-TR" sz="2300" dirty="0">
                <a:solidFill>
                  <a:srgbClr val="FF0000"/>
                </a:solidFill>
                <a:latin typeface="+mj-lt"/>
              </a:rPr>
              <a:t>Dünya</a:t>
            </a:r>
          </a:p>
          <a:p>
            <a:pPr marL="704850" lvl="1" indent="-342900" algn="just" eaLnBrk="0" hangingPunct="0">
              <a:spcBef>
                <a:spcPts val="400"/>
              </a:spcBef>
              <a:spcAft>
                <a:spcPts val="0"/>
              </a:spcAft>
              <a:buFont typeface="Arial" charset="0"/>
              <a:buChar char="•"/>
            </a:pPr>
            <a:r>
              <a:rPr lang="tr-TR" altLang="tr-TR" sz="2300" b="0" dirty="0">
                <a:solidFill>
                  <a:srgbClr val="002060"/>
                </a:solidFill>
                <a:latin typeface="+mj-lt"/>
                <a:hlinkClick r:id="rId6"/>
              </a:rPr>
              <a:t>www.europages.com</a:t>
            </a:r>
            <a:endParaRPr lang="tr-TR" altLang="tr-TR" sz="2300" b="0" dirty="0">
              <a:solidFill>
                <a:srgbClr val="002060"/>
              </a:solidFill>
              <a:latin typeface="+mj-lt"/>
            </a:endParaRPr>
          </a:p>
          <a:p>
            <a:pPr marL="704850" lvl="1" indent="-342900" algn="just" eaLnBrk="0" hangingPunct="0">
              <a:spcBef>
                <a:spcPts val="400"/>
              </a:spcBef>
              <a:spcAft>
                <a:spcPts val="0"/>
              </a:spcAft>
              <a:buFont typeface="Arial" charset="0"/>
              <a:buChar char="•"/>
            </a:pPr>
            <a:r>
              <a:rPr lang="tr-TR" altLang="tr-TR" sz="2300" b="0" dirty="0">
                <a:solidFill>
                  <a:srgbClr val="002060"/>
                </a:solidFill>
                <a:latin typeface="+mj-lt"/>
                <a:hlinkClick r:id="rId7"/>
              </a:rPr>
              <a:t>www.trade-india.com</a:t>
            </a:r>
            <a:endParaRPr lang="tr-TR" altLang="tr-TR" sz="2300" b="0" dirty="0">
              <a:solidFill>
                <a:srgbClr val="002060"/>
              </a:solidFill>
              <a:latin typeface="+mj-lt"/>
            </a:endParaRPr>
          </a:p>
          <a:p>
            <a:pPr marL="704850" lvl="1" indent="-342900" algn="just" eaLnBrk="0" hangingPunct="0">
              <a:spcBef>
                <a:spcPts val="400"/>
              </a:spcBef>
              <a:spcAft>
                <a:spcPts val="0"/>
              </a:spcAft>
              <a:buFont typeface="Arial" charset="0"/>
              <a:buChar char="•"/>
            </a:pPr>
            <a:r>
              <a:rPr lang="tr-TR" altLang="tr-TR" sz="2300" b="0" dirty="0">
                <a:solidFill>
                  <a:srgbClr val="002060"/>
                </a:solidFill>
                <a:latin typeface="+mj-lt"/>
                <a:hlinkClick r:id="rId8"/>
              </a:rPr>
              <a:t>www.made-in-china.com</a:t>
            </a:r>
            <a:endParaRPr lang="tr-TR" altLang="tr-TR" sz="2300" b="0" dirty="0">
              <a:solidFill>
                <a:srgbClr val="002060"/>
              </a:solidFill>
              <a:latin typeface="+mj-lt"/>
            </a:endParaRPr>
          </a:p>
          <a:p>
            <a:pPr marL="704850" lvl="1" indent="-342900" algn="just" eaLnBrk="0" hangingPunct="0">
              <a:spcBef>
                <a:spcPts val="400"/>
              </a:spcBef>
              <a:spcAft>
                <a:spcPts val="0"/>
              </a:spcAft>
              <a:buFont typeface="Arial" charset="0"/>
              <a:buChar char="•"/>
            </a:pPr>
            <a:r>
              <a:rPr lang="tr-TR" altLang="tr-TR" sz="2300" b="0" dirty="0">
                <a:solidFill>
                  <a:srgbClr val="002060"/>
                </a:solidFill>
                <a:latin typeface="+mj-lt"/>
              </a:rPr>
              <a:t>www.commerce.com.tw</a:t>
            </a:r>
          </a:p>
        </p:txBody>
      </p:sp>
      <p:sp>
        <p:nvSpPr>
          <p:cNvPr id="64515" name="Dikdörtgen 1"/>
          <p:cNvSpPr>
            <a:spLocks noChangeArrowheads="1"/>
          </p:cNvSpPr>
          <p:nvPr/>
        </p:nvSpPr>
        <p:spPr bwMode="auto">
          <a:xfrm>
            <a:off x="179512" y="44624"/>
            <a:ext cx="8653338"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Tedarikçi Araştırma Yöntemleri </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Dikdörtgen"/>
          <p:cNvSpPr>
            <a:spLocks noChangeArrowheads="1"/>
          </p:cNvSpPr>
          <p:nvPr/>
        </p:nvSpPr>
        <p:spPr bwMode="auto">
          <a:xfrm>
            <a:off x="449624" y="1268760"/>
            <a:ext cx="4104457" cy="4647426"/>
          </a:xfrm>
          <a:prstGeom prst="rect">
            <a:avLst/>
          </a:prstGeom>
          <a:noFill/>
          <a:ln w="9525">
            <a:noFill/>
            <a:miter lim="800000"/>
            <a:headEnd/>
            <a:tailEnd/>
          </a:ln>
        </p:spPr>
        <p:txBody>
          <a:bodyPr wrap="square">
            <a:spAutoFit/>
          </a:bodyPr>
          <a:lstStyle/>
          <a:p>
            <a:pPr marL="342900" indent="-342900" algn="just" eaLnBrk="0" hangingPunct="0">
              <a:spcBef>
                <a:spcPts val="600"/>
              </a:spcBef>
              <a:spcAft>
                <a:spcPts val="600"/>
              </a:spcAft>
              <a:buFont typeface="Arial" charset="0"/>
              <a:buChar char="•"/>
            </a:pPr>
            <a:r>
              <a:rPr lang="tr-TR" altLang="tr-TR" sz="2400" b="0" dirty="0">
                <a:solidFill>
                  <a:srgbClr val="FF0000"/>
                </a:solidFill>
                <a:latin typeface="+mj-lt"/>
              </a:rPr>
              <a:t>Arama Motorları</a:t>
            </a: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hlinkClick r:id="rId3"/>
              </a:rPr>
              <a:t>www.google.com</a:t>
            </a:r>
            <a:endParaRPr lang="tr-TR" altLang="tr-TR" sz="2400" b="0" dirty="0">
              <a:solidFill>
                <a:srgbClr val="002060"/>
              </a:solidFill>
              <a:latin typeface="+mj-lt"/>
            </a:endParaRP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hlinkClick r:id="rId4"/>
              </a:rPr>
              <a:t>www.froogle.com</a:t>
            </a:r>
            <a:endParaRPr lang="tr-TR" altLang="tr-TR" sz="2400" b="0" dirty="0">
              <a:solidFill>
                <a:srgbClr val="002060"/>
              </a:solidFill>
              <a:latin typeface="+mj-lt"/>
            </a:endParaRP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hlinkClick r:id="rId5"/>
              </a:rPr>
              <a:t>www.yahoo.com</a:t>
            </a:r>
            <a:endParaRPr lang="tr-TR" altLang="tr-TR" sz="2400" b="0" dirty="0">
              <a:solidFill>
                <a:srgbClr val="002060"/>
              </a:solidFill>
              <a:latin typeface="+mj-lt"/>
            </a:endParaRP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rPr>
              <a:t>www.arabul.com, </a:t>
            </a:r>
          </a:p>
          <a:p>
            <a:pPr marL="342900" indent="-342900" algn="just" eaLnBrk="0" hangingPunct="0">
              <a:spcBef>
                <a:spcPts val="600"/>
              </a:spcBef>
              <a:spcAft>
                <a:spcPts val="600"/>
              </a:spcAft>
              <a:buFont typeface="Arial" charset="0"/>
              <a:buChar char="•"/>
            </a:pPr>
            <a:r>
              <a:rPr lang="tr-TR" altLang="tr-TR" sz="2400" b="0" dirty="0">
                <a:solidFill>
                  <a:srgbClr val="FF0000"/>
                </a:solidFill>
                <a:latin typeface="+mj-lt"/>
              </a:rPr>
              <a:t>Sektörel Sayfalar</a:t>
            </a: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hlinkClick r:id="rId6"/>
              </a:rPr>
              <a:t>www.ambalajdunyasi.net</a:t>
            </a:r>
            <a:endParaRPr lang="tr-TR" altLang="tr-TR" sz="2400" b="0" dirty="0">
              <a:solidFill>
                <a:srgbClr val="002060"/>
              </a:solidFill>
              <a:latin typeface="+mj-lt"/>
            </a:endParaRP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hlinkClick r:id="rId7"/>
              </a:rPr>
              <a:t>www.turkdokum.com</a:t>
            </a:r>
            <a:endParaRPr lang="tr-TR" altLang="tr-TR" sz="2400" b="0" dirty="0">
              <a:solidFill>
                <a:srgbClr val="002060"/>
              </a:solidFill>
              <a:latin typeface="+mj-lt"/>
            </a:endParaRP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rPr>
              <a:t>www.besiadturkey.com </a:t>
            </a:r>
          </a:p>
        </p:txBody>
      </p:sp>
      <p:sp>
        <p:nvSpPr>
          <p:cNvPr id="65539" name="Dikdörtgen 1"/>
          <p:cNvSpPr>
            <a:spLocks noChangeArrowheads="1"/>
          </p:cNvSpPr>
          <p:nvPr/>
        </p:nvSpPr>
        <p:spPr bwMode="auto">
          <a:xfrm>
            <a:off x="239588" y="44624"/>
            <a:ext cx="8724900" cy="585788"/>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Tedarikçi Araştırma Yöntemleri </a:t>
            </a:r>
          </a:p>
        </p:txBody>
      </p:sp>
      <p:sp>
        <p:nvSpPr>
          <p:cNvPr id="2" name="Dikdörtgen 1"/>
          <p:cNvSpPr/>
          <p:nvPr/>
        </p:nvSpPr>
        <p:spPr>
          <a:xfrm>
            <a:off x="4728135" y="2204864"/>
            <a:ext cx="4218434" cy="2554545"/>
          </a:xfrm>
          <a:prstGeom prst="rect">
            <a:avLst/>
          </a:prstGeom>
        </p:spPr>
        <p:txBody>
          <a:bodyPr wrap="square">
            <a:spAutoFit/>
          </a:bodyPr>
          <a:lstStyle/>
          <a:p>
            <a:pPr marL="342900" indent="-342900" algn="just" eaLnBrk="0" hangingPunct="0">
              <a:spcBef>
                <a:spcPts val="600"/>
              </a:spcBef>
              <a:spcAft>
                <a:spcPts val="600"/>
              </a:spcAft>
              <a:buFont typeface="Arial" charset="0"/>
              <a:buChar char="•"/>
            </a:pPr>
            <a:r>
              <a:rPr lang="tr-TR" altLang="tr-TR" sz="2400" b="0" dirty="0">
                <a:solidFill>
                  <a:srgbClr val="FF0000"/>
                </a:solidFill>
                <a:latin typeface="+mj-lt"/>
              </a:rPr>
              <a:t>Sanayi siteleri</a:t>
            </a: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hlinkClick r:id="rId8"/>
              </a:rPr>
              <a:t>www.ikitelliorg.com</a:t>
            </a:r>
            <a:endParaRPr lang="tr-TR" altLang="tr-TR" sz="2400" b="0" dirty="0">
              <a:solidFill>
                <a:srgbClr val="002060"/>
              </a:solidFill>
              <a:latin typeface="+mj-lt"/>
            </a:endParaRP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hlinkClick r:id="rId9"/>
              </a:rPr>
              <a:t>www.imes.org</a:t>
            </a:r>
            <a:endParaRPr lang="tr-TR" altLang="tr-TR" sz="2400" b="0" dirty="0">
              <a:solidFill>
                <a:srgbClr val="002060"/>
              </a:solidFill>
              <a:latin typeface="+mj-lt"/>
            </a:endParaRP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hlinkClick r:id="rId10"/>
              </a:rPr>
              <a:t>www.btso.org.tr</a:t>
            </a:r>
            <a:endParaRPr lang="tr-TR" altLang="tr-TR" sz="2400" b="0" dirty="0">
              <a:solidFill>
                <a:srgbClr val="002060"/>
              </a:solidFill>
              <a:latin typeface="+mj-lt"/>
            </a:endParaRPr>
          </a:p>
          <a:p>
            <a:pPr marL="704850" lvl="1" indent="-342900" algn="just" eaLnBrk="0" hangingPunct="0">
              <a:spcBef>
                <a:spcPts val="600"/>
              </a:spcBef>
              <a:spcAft>
                <a:spcPts val="600"/>
              </a:spcAft>
              <a:buFont typeface="Arial" charset="0"/>
              <a:buChar char="•"/>
            </a:pPr>
            <a:r>
              <a:rPr lang="tr-TR" altLang="tr-TR" sz="2400" b="0" dirty="0">
                <a:solidFill>
                  <a:srgbClr val="002060"/>
                </a:solidFill>
                <a:latin typeface="+mj-lt"/>
              </a:rPr>
              <a:t>www.aosb.org.tr</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Dikdörtgen"/>
          <p:cNvSpPr>
            <a:spLocks noChangeArrowheads="1"/>
          </p:cNvSpPr>
          <p:nvPr/>
        </p:nvSpPr>
        <p:spPr bwMode="auto">
          <a:xfrm>
            <a:off x="899592" y="764704"/>
            <a:ext cx="7200800" cy="5316840"/>
          </a:xfrm>
          <a:prstGeom prst="rect">
            <a:avLst/>
          </a:prstGeom>
          <a:noFill/>
          <a:ln w="9525">
            <a:noFill/>
            <a:miter lim="800000"/>
            <a:headEnd/>
            <a:tailEnd/>
          </a:ln>
          <a:extLst/>
        </p:spPr>
        <p:txBody>
          <a:bodyPr wrap="square">
            <a:spAutoFit/>
          </a:bodyPr>
          <a:lstStyle/>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www.nekadar.com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www.pazarmetre.com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www.tio.com.tr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www.akakce.com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www.fiyatbul.com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www.fiyatara.com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www.birarada.com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www.secerken.com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www.pricegrabber.com </a:t>
            </a:r>
            <a:r>
              <a:rPr lang="tr-TR" altLang="tr-TR" sz="2400" b="0" dirty="0" smtClean="0">
                <a:solidFill>
                  <a:srgbClr val="002060"/>
                </a:solidFill>
                <a:latin typeface="+mj-lt"/>
              </a:rPr>
              <a:t>	</a:t>
            </a:r>
            <a:r>
              <a:rPr lang="fi-FI" altLang="tr-TR" sz="2400" b="0" dirty="0" smtClean="0">
                <a:solidFill>
                  <a:srgbClr val="002060"/>
                </a:solidFill>
                <a:latin typeface="+mj-lt"/>
              </a:rPr>
              <a:t>www.pricerunner.co.uk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www.dealtime.com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www.pricescan.com www.pricecomparison.com www.pricewatch.com </a:t>
            </a:r>
            <a:endParaRPr lang="tr-TR" altLang="tr-TR" sz="2400" b="0" dirty="0">
              <a:solidFill>
                <a:srgbClr val="002060"/>
              </a:solidFill>
              <a:latin typeface="+mj-lt"/>
            </a:endParaRPr>
          </a:p>
          <a:p>
            <a:pPr marL="342900" indent="-342900" algn="just" eaLnBrk="0" hangingPunct="0">
              <a:spcBef>
                <a:spcPts val="300"/>
              </a:spcBef>
              <a:spcAft>
                <a:spcPts val="0"/>
              </a:spcAft>
              <a:buFont typeface="Arial" charset="0"/>
              <a:buChar char="•"/>
            </a:pPr>
            <a:r>
              <a:rPr lang="fi-FI" altLang="tr-TR" sz="2400" b="0" dirty="0">
                <a:solidFill>
                  <a:srgbClr val="002060"/>
                </a:solidFill>
                <a:latin typeface="+mj-lt"/>
              </a:rPr>
              <a:t>www.nextag.com www.price.com </a:t>
            </a:r>
            <a:endParaRPr lang="tr-TR" altLang="tr-TR" sz="2400" b="0" dirty="0">
              <a:solidFill>
                <a:srgbClr val="002060"/>
              </a:solidFill>
              <a:latin typeface="+mj-lt"/>
            </a:endParaRPr>
          </a:p>
        </p:txBody>
      </p:sp>
      <p:sp>
        <p:nvSpPr>
          <p:cNvPr id="67587" name="Dikdörtgen 1"/>
          <p:cNvSpPr>
            <a:spLocks noChangeArrowheads="1"/>
          </p:cNvSpPr>
          <p:nvPr/>
        </p:nvSpPr>
        <p:spPr bwMode="auto">
          <a:xfrm>
            <a:off x="251520" y="44624"/>
            <a:ext cx="8668643"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fi-FI" altLang="tr-TR" sz="2800" dirty="0">
                <a:solidFill>
                  <a:srgbClr val="FF0000"/>
                </a:solidFill>
                <a:latin typeface="+mj-lt"/>
                <a:ea typeface="+mj-ea"/>
              </a:rPr>
              <a:t>Fiyat </a:t>
            </a:r>
            <a:r>
              <a:rPr lang="tr-TR" altLang="tr-TR" sz="2800" dirty="0">
                <a:solidFill>
                  <a:srgbClr val="FF0000"/>
                </a:solidFill>
                <a:latin typeface="+mj-lt"/>
                <a:ea typeface="+mj-ea"/>
              </a:rPr>
              <a:t>K</a:t>
            </a:r>
            <a:r>
              <a:rPr lang="fi-FI" altLang="tr-TR" sz="2800" dirty="0">
                <a:solidFill>
                  <a:srgbClr val="FF0000"/>
                </a:solidFill>
                <a:latin typeface="+mj-lt"/>
                <a:ea typeface="+mj-ea"/>
              </a:rPr>
              <a:t>a</a:t>
            </a:r>
            <a:r>
              <a:rPr lang="tr-TR" altLang="tr-TR" sz="2800" dirty="0" err="1">
                <a:solidFill>
                  <a:srgbClr val="FF0000"/>
                </a:solidFill>
                <a:latin typeface="+mj-lt"/>
                <a:ea typeface="+mj-ea"/>
              </a:rPr>
              <a:t>rşılaştırma</a:t>
            </a:r>
            <a:r>
              <a:rPr lang="tr-TR" altLang="tr-TR" sz="2800" dirty="0">
                <a:solidFill>
                  <a:srgbClr val="FF0000"/>
                </a:solidFill>
                <a:latin typeface="+mj-lt"/>
                <a:ea typeface="+mj-ea"/>
              </a:rPr>
              <a:t> Olanağı Olan Siteler</a:t>
            </a:r>
            <a:r>
              <a:rPr lang="fi-FI" altLang="tr-TR" sz="2800" dirty="0">
                <a:solidFill>
                  <a:srgbClr val="FF0000"/>
                </a:solidFill>
                <a:latin typeface="+mj-lt"/>
                <a:ea typeface="+mj-ea"/>
              </a:rPr>
              <a:t> </a:t>
            </a:r>
            <a:endParaRPr lang="tr-TR" altLang="tr-TR" sz="2800" dirty="0">
              <a:solidFill>
                <a:srgbClr val="FF0000"/>
              </a:solidFill>
              <a:latin typeface="+mj-lt"/>
              <a:ea typeface="+mj-ea"/>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2 İçerik Yer Tutucusu"/>
          <p:cNvSpPr>
            <a:spLocks noGrp="1"/>
          </p:cNvSpPr>
          <p:nvPr>
            <p:ph idx="1"/>
          </p:nvPr>
        </p:nvSpPr>
        <p:spPr>
          <a:xfrm>
            <a:off x="892521" y="772319"/>
            <a:ext cx="7226300" cy="5170487"/>
          </a:xfrm>
        </p:spPr>
        <p:txBody>
          <a:bodyPr>
            <a:spAutoFit/>
          </a:bodyPr>
          <a:lstStyle/>
          <a:p>
            <a:pPr>
              <a:spcBef>
                <a:spcPts val="600"/>
              </a:spcBef>
              <a:spcAft>
                <a:spcPts val="600"/>
              </a:spcAft>
            </a:pPr>
            <a:r>
              <a:rPr lang="tr-TR" altLang="tr-TR" sz="2400" b="1" dirty="0" smtClean="0">
                <a:solidFill>
                  <a:srgbClr val="333399"/>
                </a:solidFill>
                <a:latin typeface="+mj-lt"/>
                <a:cs typeface="Arial" charset="0"/>
              </a:rPr>
              <a:t>Makro çevre gücü</a:t>
            </a:r>
          </a:p>
          <a:p>
            <a:pPr marL="704850" lvl="1" indent="-342900">
              <a:spcBef>
                <a:spcPts val="600"/>
              </a:spcBef>
              <a:spcAft>
                <a:spcPts val="600"/>
              </a:spcAft>
            </a:pPr>
            <a:r>
              <a:rPr lang="tr-TR" altLang="tr-TR" sz="2400" b="1" dirty="0" smtClean="0">
                <a:solidFill>
                  <a:srgbClr val="FF0000"/>
                </a:solidFill>
                <a:latin typeface="+mj-lt"/>
                <a:cs typeface="Arial" charset="0"/>
              </a:rPr>
              <a:t>Enerji, petrol, altın,  küresel para/ sermaye</a:t>
            </a:r>
          </a:p>
          <a:p>
            <a:pPr marL="1028700" lvl="2" indent="-342900">
              <a:spcBef>
                <a:spcPts val="600"/>
              </a:spcBef>
              <a:spcAft>
                <a:spcPts val="600"/>
              </a:spcAft>
            </a:pPr>
            <a:r>
              <a:rPr lang="tr-TR" altLang="tr-TR" dirty="0" smtClean="0">
                <a:latin typeface="+mj-lt"/>
                <a:cs typeface="Arial" charset="0"/>
                <a:hlinkClick r:id="rId3"/>
              </a:rPr>
              <a:t>www.oecd.org</a:t>
            </a:r>
            <a:endParaRPr lang="tr-TR" altLang="tr-TR" dirty="0" smtClean="0">
              <a:latin typeface="+mj-lt"/>
              <a:cs typeface="Arial" charset="0"/>
            </a:endParaRPr>
          </a:p>
          <a:p>
            <a:pPr marL="1028700" lvl="2" indent="-342900">
              <a:spcBef>
                <a:spcPts val="600"/>
              </a:spcBef>
              <a:spcAft>
                <a:spcPts val="600"/>
              </a:spcAft>
            </a:pPr>
            <a:r>
              <a:rPr lang="en-US" altLang="tr-TR" dirty="0" smtClean="0">
                <a:latin typeface="+mj-lt"/>
                <a:cs typeface="Arial" charset="0"/>
                <a:hlinkClick r:id="rId4"/>
              </a:rPr>
              <a:t>www.gold.org</a:t>
            </a:r>
            <a:endParaRPr lang="tr-TR" altLang="tr-TR" dirty="0" smtClean="0">
              <a:latin typeface="+mj-lt"/>
              <a:cs typeface="Arial" charset="0"/>
            </a:endParaRPr>
          </a:p>
          <a:p>
            <a:pPr marL="1028700" lvl="2" indent="-342900">
              <a:spcBef>
                <a:spcPts val="600"/>
              </a:spcBef>
              <a:spcAft>
                <a:spcPts val="600"/>
              </a:spcAft>
            </a:pPr>
            <a:r>
              <a:rPr lang="en-US" altLang="tr-TR" dirty="0" smtClean="0">
                <a:latin typeface="+mj-lt"/>
                <a:cs typeface="Arial" charset="0"/>
                <a:hlinkClick r:id="rId5"/>
              </a:rPr>
              <a:t>www.imf.org/external/data.htm</a:t>
            </a:r>
            <a:endParaRPr lang="tr-TR" altLang="tr-TR" dirty="0" smtClean="0">
              <a:latin typeface="+mj-lt"/>
              <a:cs typeface="Arial" charset="0"/>
            </a:endParaRPr>
          </a:p>
          <a:p>
            <a:pPr>
              <a:spcBef>
                <a:spcPts val="600"/>
              </a:spcBef>
              <a:spcAft>
                <a:spcPts val="600"/>
              </a:spcAft>
            </a:pPr>
            <a:r>
              <a:rPr lang="tr-TR" altLang="tr-TR" sz="2400" b="1" dirty="0" smtClean="0">
                <a:solidFill>
                  <a:srgbClr val="333399"/>
                </a:solidFill>
                <a:latin typeface="+mj-lt"/>
                <a:cs typeface="Arial" charset="0"/>
              </a:rPr>
              <a:t>Fuarlar</a:t>
            </a:r>
          </a:p>
          <a:p>
            <a:pPr marL="704850" lvl="1" indent="-342900">
              <a:spcBef>
                <a:spcPts val="600"/>
              </a:spcBef>
              <a:spcAft>
                <a:spcPts val="600"/>
              </a:spcAft>
            </a:pPr>
            <a:r>
              <a:rPr lang="tr-TR" altLang="tr-TR" sz="2400" dirty="0" smtClean="0">
                <a:solidFill>
                  <a:srgbClr val="333399"/>
                </a:solidFill>
                <a:latin typeface="+mj-lt"/>
                <a:cs typeface="Arial" charset="0"/>
                <a:hlinkClick r:id="rId6"/>
              </a:rPr>
              <a:t>www.expodatabase.com</a:t>
            </a:r>
            <a:r>
              <a:rPr lang="tr-TR" altLang="tr-TR" sz="2400" dirty="0" smtClean="0">
                <a:solidFill>
                  <a:srgbClr val="333399"/>
                </a:solidFill>
                <a:latin typeface="+mj-lt"/>
                <a:cs typeface="Arial" charset="0"/>
              </a:rPr>
              <a:t> </a:t>
            </a:r>
          </a:p>
          <a:p>
            <a:pPr>
              <a:spcBef>
                <a:spcPts val="600"/>
              </a:spcBef>
              <a:spcAft>
                <a:spcPts val="600"/>
              </a:spcAft>
            </a:pPr>
            <a:r>
              <a:rPr lang="tr-TR" altLang="tr-TR" sz="2400" b="1" dirty="0" smtClean="0">
                <a:solidFill>
                  <a:srgbClr val="333399"/>
                </a:solidFill>
                <a:latin typeface="+mj-lt"/>
                <a:cs typeface="Arial" charset="0"/>
              </a:rPr>
              <a:t>Sektörel raporlar</a:t>
            </a:r>
          </a:p>
          <a:p>
            <a:pPr marL="704850" lvl="1" indent="-342900">
              <a:spcBef>
                <a:spcPts val="600"/>
              </a:spcBef>
              <a:spcAft>
                <a:spcPts val="600"/>
              </a:spcAft>
            </a:pPr>
            <a:r>
              <a:rPr lang="tr-TR" altLang="tr-TR" sz="2400" b="1" dirty="0" smtClean="0">
                <a:solidFill>
                  <a:srgbClr val="FF0000"/>
                </a:solidFill>
                <a:latin typeface="+mj-lt"/>
                <a:cs typeface="Arial" charset="0"/>
              </a:rPr>
              <a:t>Sanayi Bakanlığı Sektör raporları</a:t>
            </a:r>
          </a:p>
          <a:p>
            <a:pPr marL="1028700" lvl="2" indent="-342900">
              <a:spcBef>
                <a:spcPts val="600"/>
              </a:spcBef>
              <a:spcAft>
                <a:spcPts val="600"/>
              </a:spcAft>
            </a:pPr>
            <a:r>
              <a:rPr lang="en-US" altLang="tr-TR" dirty="0" smtClean="0">
                <a:latin typeface="+mj-lt"/>
                <a:cs typeface="Arial" charset="0"/>
                <a:hlinkClick r:id="rId7"/>
              </a:rPr>
              <a:t>www.</a:t>
            </a:r>
            <a:r>
              <a:rPr lang="tr-TR" altLang="tr-TR" dirty="0" smtClean="0">
                <a:latin typeface="+mj-lt"/>
                <a:cs typeface="Arial" charset="0"/>
                <a:hlinkClick r:id="rId7"/>
              </a:rPr>
              <a:t>sanayi.gov.tr</a:t>
            </a:r>
            <a:endParaRPr lang="tr-TR" altLang="tr-TR" dirty="0" smtClean="0">
              <a:latin typeface="+mj-lt"/>
              <a:cs typeface="Arial" charset="0"/>
              <a:hlinkClick r:id="rId5"/>
            </a:endParaRPr>
          </a:p>
        </p:txBody>
      </p:sp>
      <p:sp>
        <p:nvSpPr>
          <p:cNvPr id="4" name="Dikdörtgen 1"/>
          <p:cNvSpPr>
            <a:spLocks noChangeArrowheads="1"/>
          </p:cNvSpPr>
          <p:nvPr/>
        </p:nvSpPr>
        <p:spPr bwMode="auto">
          <a:xfrm>
            <a:off x="251519" y="44624"/>
            <a:ext cx="8508305"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Tedarikçi Araştırma Yöntemleri </a:t>
            </a: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2 İçerik Yer Tutucusu"/>
          <p:cNvSpPr>
            <a:spLocks noGrp="1"/>
          </p:cNvSpPr>
          <p:nvPr>
            <p:ph idx="1"/>
          </p:nvPr>
        </p:nvSpPr>
        <p:spPr>
          <a:xfrm>
            <a:off x="2238437" y="1033463"/>
            <a:ext cx="4535488" cy="4648200"/>
          </a:xfrm>
          <a:noFill/>
          <a:ln w="9525">
            <a:noFill/>
            <a:miter lim="800000"/>
            <a:headEnd/>
            <a:tailEnd/>
          </a:ln>
        </p:spPr>
        <p:txBody>
          <a:bodyPr wrap="square">
            <a:spAutoFit/>
          </a:bodyPr>
          <a:lstStyle/>
          <a:p>
            <a:pPr algn="just" eaLnBrk="0" hangingPunct="0">
              <a:spcBef>
                <a:spcPts val="600"/>
              </a:spcBef>
              <a:spcAft>
                <a:spcPts val="600"/>
              </a:spcAft>
              <a:buFont typeface="Arial" charset="0"/>
            </a:pPr>
            <a:r>
              <a:rPr lang="tr-TR" altLang="tr-TR" sz="2400" dirty="0">
                <a:solidFill>
                  <a:srgbClr val="FF0000"/>
                </a:solidFill>
                <a:latin typeface="+mj-lt"/>
                <a:cs typeface="Arial" charset="0"/>
              </a:rPr>
              <a:t>Global B2B </a:t>
            </a:r>
            <a:r>
              <a:rPr lang="tr-TR" altLang="tr-TR" sz="2400" dirty="0" err="1">
                <a:solidFill>
                  <a:srgbClr val="FF0000"/>
                </a:solidFill>
                <a:latin typeface="+mj-lt"/>
                <a:cs typeface="Arial" charset="0"/>
              </a:rPr>
              <a:t>Portalları</a:t>
            </a:r>
            <a:endParaRPr lang="tr-TR" altLang="tr-TR" sz="2400" dirty="0">
              <a:solidFill>
                <a:srgbClr val="FF0000"/>
              </a:solidFill>
              <a:latin typeface="+mj-lt"/>
              <a:cs typeface="Arial" charset="0"/>
            </a:endParaRPr>
          </a:p>
          <a:p>
            <a:pPr marL="704850" lvl="1" indent="-342900" algn="just" eaLnBrk="0" hangingPunct="0">
              <a:spcBef>
                <a:spcPts val="600"/>
              </a:spcBef>
              <a:spcAft>
                <a:spcPts val="600"/>
              </a:spcAft>
              <a:buFont typeface="Arial" charset="0"/>
              <a:buChar char="•"/>
            </a:pPr>
            <a:r>
              <a:rPr lang="tr-TR" altLang="tr-TR" sz="2400" dirty="0">
                <a:solidFill>
                  <a:srgbClr val="002060"/>
                </a:solidFill>
                <a:latin typeface="+mj-lt"/>
                <a:cs typeface="Arial" charset="0"/>
                <a:hlinkClick r:id="rId3"/>
              </a:rPr>
              <a:t>www.alibaba.com</a:t>
            </a:r>
            <a:endParaRPr lang="tr-TR" altLang="tr-TR" sz="2400" dirty="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tr-TR" altLang="tr-TR" sz="2400" dirty="0">
                <a:solidFill>
                  <a:srgbClr val="002060"/>
                </a:solidFill>
                <a:latin typeface="+mj-lt"/>
                <a:cs typeface="Arial" charset="0"/>
                <a:hlinkClick r:id="rId4"/>
              </a:rPr>
              <a:t>www.kompass.com</a:t>
            </a:r>
            <a:endParaRPr lang="tr-TR" altLang="tr-TR" sz="2400" dirty="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tr-TR" altLang="tr-TR" sz="2400" dirty="0">
                <a:solidFill>
                  <a:srgbClr val="002060"/>
                </a:solidFill>
                <a:latin typeface="+mj-lt"/>
                <a:cs typeface="Arial" charset="0"/>
                <a:hlinkClick r:id="rId5"/>
              </a:rPr>
              <a:t>www.europages.com</a:t>
            </a:r>
            <a:endParaRPr lang="tr-TR" altLang="tr-TR" sz="2400" dirty="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tr-TR" altLang="tr-TR" sz="2400" dirty="0">
                <a:solidFill>
                  <a:srgbClr val="002060"/>
                </a:solidFill>
                <a:latin typeface="+mj-lt"/>
                <a:cs typeface="Arial" charset="0"/>
                <a:hlinkClick r:id="rId6"/>
              </a:rPr>
              <a:t>www.tradeindia.com</a:t>
            </a:r>
            <a:endParaRPr lang="tr-TR" altLang="tr-TR" sz="2400" dirty="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tr-TR" altLang="tr-TR" sz="2400" dirty="0">
                <a:solidFill>
                  <a:srgbClr val="002060"/>
                </a:solidFill>
                <a:latin typeface="+mj-lt"/>
                <a:cs typeface="Arial" charset="0"/>
                <a:hlinkClick r:id="rId7"/>
              </a:rPr>
              <a:t>www.thomasonline.net</a:t>
            </a:r>
            <a:endParaRPr lang="tr-TR" altLang="tr-TR" sz="2400" dirty="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en-US" altLang="tr-TR" sz="2400" dirty="0">
                <a:solidFill>
                  <a:srgbClr val="002060"/>
                </a:solidFill>
                <a:latin typeface="+mj-lt"/>
                <a:cs typeface="Arial" charset="0"/>
                <a:hlinkClick r:id="rId8"/>
              </a:rPr>
              <a:t>www.thomasnet.com</a:t>
            </a:r>
            <a:endParaRPr lang="tr-TR" altLang="tr-TR" sz="2400" dirty="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tr-TR" altLang="tr-TR" sz="2400" dirty="0">
                <a:solidFill>
                  <a:srgbClr val="002060"/>
                </a:solidFill>
                <a:latin typeface="+mj-lt"/>
                <a:cs typeface="Arial" charset="0"/>
                <a:hlinkClick r:id="rId9"/>
              </a:rPr>
              <a:t>www.globalsources.com</a:t>
            </a:r>
            <a:endParaRPr lang="tr-TR" altLang="tr-TR" sz="2400" dirty="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tr-TR" altLang="tr-TR" sz="2400" dirty="0">
                <a:solidFill>
                  <a:srgbClr val="002060"/>
                </a:solidFill>
                <a:latin typeface="+mj-lt"/>
                <a:cs typeface="Arial" charset="0"/>
                <a:hlinkClick r:id="rId10"/>
              </a:rPr>
              <a:t>www.madeinchina.com</a:t>
            </a:r>
            <a:r>
              <a:rPr lang="tr-TR" altLang="tr-TR" sz="2400" dirty="0">
                <a:solidFill>
                  <a:srgbClr val="002060"/>
                </a:solidFill>
                <a:latin typeface="+mj-lt"/>
                <a:cs typeface="Arial" charset="0"/>
              </a:rPr>
              <a:t> </a:t>
            </a:r>
            <a:endParaRPr lang="en-US" altLang="tr-TR" sz="2400" dirty="0">
              <a:solidFill>
                <a:srgbClr val="002060"/>
              </a:solidFill>
              <a:latin typeface="+mj-lt"/>
              <a:cs typeface="Arial" charset="0"/>
            </a:endParaRPr>
          </a:p>
        </p:txBody>
      </p:sp>
      <p:sp>
        <p:nvSpPr>
          <p:cNvPr id="3" name="Dikdörtgen 1"/>
          <p:cNvSpPr>
            <a:spLocks noChangeArrowheads="1"/>
          </p:cNvSpPr>
          <p:nvPr/>
        </p:nvSpPr>
        <p:spPr bwMode="auto">
          <a:xfrm>
            <a:off x="179512" y="44624"/>
            <a:ext cx="8653338"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Tedarikçi Araştırma Yöntemleri </a:t>
            </a: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2 İçerik Yer Tutucusu"/>
          <p:cNvSpPr>
            <a:spLocks noGrp="1"/>
          </p:cNvSpPr>
          <p:nvPr>
            <p:ph idx="1"/>
          </p:nvPr>
        </p:nvSpPr>
        <p:spPr>
          <a:xfrm>
            <a:off x="2051050" y="1628775"/>
            <a:ext cx="4826000" cy="3600450"/>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eaLnBrk="0" hangingPunct="0">
              <a:spcBef>
                <a:spcPts val="600"/>
              </a:spcBef>
              <a:spcAft>
                <a:spcPts val="600"/>
              </a:spcAft>
              <a:buFont typeface="Arial" charset="0"/>
            </a:pPr>
            <a:r>
              <a:rPr lang="tr-TR" altLang="tr-TR" sz="2400">
                <a:solidFill>
                  <a:srgbClr val="FF0000"/>
                </a:solidFill>
                <a:latin typeface="+mj-lt"/>
                <a:cs typeface="Arial" charset="0"/>
              </a:rPr>
              <a:t>Yerel B2B Portalları</a:t>
            </a:r>
          </a:p>
          <a:p>
            <a:pPr marL="704850" lvl="1" indent="-342900" algn="just" eaLnBrk="0" hangingPunct="0">
              <a:spcBef>
                <a:spcPts val="600"/>
              </a:spcBef>
              <a:spcAft>
                <a:spcPts val="600"/>
              </a:spcAft>
              <a:buFont typeface="Arial" charset="0"/>
              <a:buChar char="•"/>
            </a:pPr>
            <a:r>
              <a:rPr lang="en-US" altLang="tr-TR" sz="2400">
                <a:solidFill>
                  <a:srgbClr val="002060"/>
                </a:solidFill>
                <a:latin typeface="+mj-lt"/>
                <a:cs typeface="Arial" charset="0"/>
                <a:hlinkClick r:id="rId3"/>
              </a:rPr>
              <a:t>www.firmalardunyasi.com</a:t>
            </a:r>
            <a:endParaRPr lang="tr-TR" altLang="tr-TR" sz="240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en-US" altLang="tr-TR" sz="2400">
                <a:solidFill>
                  <a:srgbClr val="002060"/>
                </a:solidFill>
                <a:latin typeface="+mj-lt"/>
                <a:cs typeface="Arial" charset="0"/>
                <a:hlinkClick r:id="rId4"/>
              </a:rPr>
              <a:t>www.firmalarrehberi.gen.tr</a:t>
            </a:r>
            <a:endParaRPr lang="tr-TR" altLang="tr-TR" sz="240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tr-TR" altLang="tr-TR" sz="2400">
                <a:solidFill>
                  <a:srgbClr val="002060"/>
                </a:solidFill>
                <a:latin typeface="+mj-lt"/>
                <a:cs typeface="Arial" charset="0"/>
                <a:hlinkClick r:id="rId5"/>
              </a:rPr>
              <a:t>www.</a:t>
            </a:r>
            <a:r>
              <a:rPr lang="en-US" altLang="tr-TR" sz="2400">
                <a:solidFill>
                  <a:srgbClr val="002060"/>
                </a:solidFill>
                <a:latin typeface="+mj-lt"/>
                <a:cs typeface="Arial" charset="0"/>
                <a:hlinkClick r:id="rId5"/>
              </a:rPr>
              <a:t>turkiyerehberi.gen.tr</a:t>
            </a:r>
            <a:endParaRPr lang="tr-TR" altLang="tr-TR" sz="240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en-US" altLang="tr-TR" sz="2400">
                <a:solidFill>
                  <a:srgbClr val="002060"/>
                </a:solidFill>
                <a:latin typeface="+mj-lt"/>
                <a:cs typeface="Arial" charset="0"/>
                <a:hlinkClick r:id="rId6"/>
              </a:rPr>
              <a:t>www.sektorler.com</a:t>
            </a:r>
            <a:endParaRPr lang="tr-TR" altLang="tr-TR" sz="240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en-US" altLang="tr-TR" sz="2400">
                <a:solidFill>
                  <a:srgbClr val="002060"/>
                </a:solidFill>
                <a:latin typeface="+mj-lt"/>
                <a:cs typeface="Arial" charset="0"/>
                <a:hlinkClick r:id="rId7"/>
              </a:rPr>
              <a:t>www.e-sirket.com</a:t>
            </a:r>
            <a:endParaRPr lang="tr-TR" altLang="tr-TR" sz="2400">
              <a:solidFill>
                <a:srgbClr val="002060"/>
              </a:solidFill>
              <a:latin typeface="+mj-lt"/>
              <a:cs typeface="Arial" charset="0"/>
            </a:endParaRPr>
          </a:p>
          <a:p>
            <a:pPr marL="704850" lvl="1" indent="-342900" algn="just" eaLnBrk="0" hangingPunct="0">
              <a:spcBef>
                <a:spcPts val="600"/>
              </a:spcBef>
              <a:spcAft>
                <a:spcPts val="600"/>
              </a:spcAft>
              <a:buFont typeface="Arial" charset="0"/>
              <a:buChar char="•"/>
            </a:pPr>
            <a:r>
              <a:rPr lang="en-US" altLang="tr-TR" sz="2400">
                <a:solidFill>
                  <a:srgbClr val="002060"/>
                </a:solidFill>
                <a:latin typeface="+mj-lt"/>
                <a:cs typeface="Arial" charset="0"/>
                <a:hlinkClick r:id="rId8"/>
              </a:rPr>
              <a:t>www.firmalarturkiye.net</a:t>
            </a:r>
            <a:endParaRPr lang="en-US" altLang="tr-TR" sz="2400">
              <a:solidFill>
                <a:srgbClr val="002060"/>
              </a:solidFill>
              <a:latin typeface="+mj-lt"/>
              <a:cs typeface="Arial" charset="0"/>
            </a:endParaRPr>
          </a:p>
        </p:txBody>
      </p:sp>
      <p:sp>
        <p:nvSpPr>
          <p:cNvPr id="3" name="Dikdörtgen 1"/>
          <p:cNvSpPr>
            <a:spLocks noChangeArrowheads="1"/>
          </p:cNvSpPr>
          <p:nvPr/>
        </p:nvSpPr>
        <p:spPr bwMode="auto">
          <a:xfrm>
            <a:off x="251519" y="44624"/>
            <a:ext cx="8508305" cy="58578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tr-TR" altLang="tr-TR" sz="2800" dirty="0">
                <a:solidFill>
                  <a:srgbClr val="FF0000"/>
                </a:solidFill>
                <a:latin typeface="+mj-lt"/>
                <a:ea typeface="+mj-ea"/>
              </a:rPr>
              <a:t>Tedarikçi Araştırma Yöntemleri </a:t>
            </a:r>
          </a:p>
        </p:txBody>
      </p:sp>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Dikdörtgen"/>
          <p:cNvSpPr>
            <a:spLocks noChangeArrowheads="1"/>
          </p:cNvSpPr>
          <p:nvPr/>
        </p:nvSpPr>
        <p:spPr bwMode="auto">
          <a:xfrm>
            <a:off x="323528" y="2997895"/>
            <a:ext cx="8243887" cy="719137"/>
          </a:xfrm>
          <a:prstGeom prst="rect">
            <a:avLst/>
          </a:prstGeom>
          <a:noFill/>
          <a:extLst/>
        </p:spPr>
        <p:txBody>
          <a:bodyPr lIns="92075" tIns="46038" rIns="92075" bIns="46038"/>
          <a:lstStyle/>
          <a:p>
            <a:pPr algn="ctr" eaLnBrk="0" hangingPunct="0">
              <a:defRPr/>
            </a:pPr>
            <a:r>
              <a:rPr lang="tr-TR" altLang="tr-TR" sz="3600" dirty="0" smtClean="0">
                <a:solidFill>
                  <a:srgbClr val="FF0000"/>
                </a:solidFill>
                <a:latin typeface="+mj-lt"/>
                <a:ea typeface="+mj-ea"/>
                <a:cs typeface="Arial" pitchFamily="34" charset="0"/>
              </a:rPr>
              <a:t>Tedarikçi Seçimi</a:t>
            </a:r>
            <a:endParaRPr lang="tr-TR" altLang="tr-TR" sz="3600" dirty="0">
              <a:solidFill>
                <a:srgbClr val="FF0000"/>
              </a:solidFill>
              <a:latin typeface="+mj-lt"/>
              <a:ea typeface="+mj-ea"/>
              <a:cs typeface="Arial" pitchFamily="34"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idx="4294967295"/>
          </p:nvPr>
        </p:nvSpPr>
        <p:spPr>
          <a:xfrm>
            <a:off x="503424" y="1340768"/>
            <a:ext cx="8137152" cy="4493538"/>
          </a:xfrm>
        </p:spPr>
        <p:txBody>
          <a:bodyPr wrap="square">
            <a:spAutoFit/>
          </a:bodyPr>
          <a:lstStyle/>
          <a:p>
            <a:pPr algn="just">
              <a:spcBef>
                <a:spcPts val="600"/>
              </a:spcBef>
              <a:spcAft>
                <a:spcPts val="600"/>
              </a:spcAft>
              <a:buNone/>
            </a:pPr>
            <a:r>
              <a:rPr lang="tr-TR" altLang="tr-TR" sz="2400" dirty="0" smtClean="0">
                <a:solidFill>
                  <a:srgbClr val="002060"/>
                </a:solidFill>
                <a:latin typeface="+mj-lt"/>
                <a:cs typeface="Arial" charset="0"/>
              </a:rPr>
              <a:t>Etkili ve verimli </a:t>
            </a:r>
            <a:r>
              <a:rPr lang="tr-TR" altLang="tr-TR" sz="2400" dirty="0" err="1" smtClean="0">
                <a:solidFill>
                  <a:srgbClr val="002060"/>
                </a:solidFill>
                <a:latin typeface="+mj-lt"/>
                <a:cs typeface="Arial" charset="0"/>
              </a:rPr>
              <a:t>satınalma'nın</a:t>
            </a:r>
            <a:r>
              <a:rPr lang="tr-TR" altLang="tr-TR" sz="2400" dirty="0" smtClean="0">
                <a:solidFill>
                  <a:srgbClr val="002060"/>
                </a:solidFill>
                <a:latin typeface="+mj-lt"/>
                <a:cs typeface="Arial" charset="0"/>
              </a:rPr>
              <a:t> 6 doğrusu;</a:t>
            </a:r>
          </a:p>
          <a:p>
            <a:pPr marL="819150" lvl="1" indent="-457200" algn="just">
              <a:spcBef>
                <a:spcPts val="600"/>
              </a:spcBef>
              <a:spcAft>
                <a:spcPts val="600"/>
              </a:spcAft>
              <a:buFont typeface="+mj-lt"/>
              <a:buAutoNum type="arabicPeriod"/>
            </a:pPr>
            <a:r>
              <a:rPr lang="tr-TR" altLang="tr-TR" sz="2400" dirty="0" smtClean="0">
                <a:solidFill>
                  <a:srgbClr val="FF0000"/>
                </a:solidFill>
                <a:latin typeface="+mj-lt"/>
                <a:cs typeface="Arial" charset="0"/>
              </a:rPr>
              <a:t>Kaynak</a:t>
            </a:r>
          </a:p>
          <a:p>
            <a:pPr marL="819150" lvl="1" indent="-457200" algn="just">
              <a:spcBef>
                <a:spcPts val="600"/>
              </a:spcBef>
              <a:spcAft>
                <a:spcPts val="600"/>
              </a:spcAft>
              <a:buFont typeface="+mj-lt"/>
              <a:buAutoNum type="arabicPeriod"/>
            </a:pPr>
            <a:r>
              <a:rPr lang="tr-TR" altLang="tr-TR" sz="2400" dirty="0" smtClean="0">
                <a:solidFill>
                  <a:srgbClr val="FF0000"/>
                </a:solidFill>
                <a:latin typeface="+mj-lt"/>
                <a:cs typeface="Arial" charset="0"/>
              </a:rPr>
              <a:t>Miktar</a:t>
            </a:r>
          </a:p>
          <a:p>
            <a:pPr marL="819150" lvl="1" indent="-457200" algn="just">
              <a:spcBef>
                <a:spcPts val="600"/>
              </a:spcBef>
              <a:spcAft>
                <a:spcPts val="600"/>
              </a:spcAft>
              <a:buFont typeface="+mj-lt"/>
              <a:buAutoNum type="arabicPeriod"/>
            </a:pPr>
            <a:r>
              <a:rPr lang="tr-TR" altLang="tr-TR" sz="2400" dirty="0" smtClean="0">
                <a:solidFill>
                  <a:srgbClr val="FF0000"/>
                </a:solidFill>
                <a:latin typeface="+mj-lt"/>
                <a:cs typeface="Arial" charset="0"/>
              </a:rPr>
              <a:t>Fiyat </a:t>
            </a:r>
          </a:p>
          <a:p>
            <a:pPr marL="819150" lvl="1" indent="-457200" algn="just">
              <a:spcBef>
                <a:spcPts val="600"/>
              </a:spcBef>
              <a:spcAft>
                <a:spcPts val="600"/>
              </a:spcAft>
              <a:buFont typeface="+mj-lt"/>
              <a:buAutoNum type="arabicPeriod"/>
            </a:pPr>
            <a:r>
              <a:rPr lang="tr-TR" altLang="tr-TR" sz="2400" dirty="0" smtClean="0">
                <a:solidFill>
                  <a:srgbClr val="FF0000"/>
                </a:solidFill>
                <a:latin typeface="+mj-lt"/>
                <a:cs typeface="Arial" charset="0"/>
              </a:rPr>
              <a:t>Kalite </a:t>
            </a:r>
          </a:p>
          <a:p>
            <a:pPr marL="819150" lvl="1" indent="-457200" algn="just">
              <a:spcBef>
                <a:spcPts val="600"/>
              </a:spcBef>
              <a:spcAft>
                <a:spcPts val="600"/>
              </a:spcAft>
              <a:buFont typeface="+mj-lt"/>
              <a:buAutoNum type="arabicPeriod"/>
            </a:pPr>
            <a:r>
              <a:rPr lang="tr-TR" altLang="tr-TR" sz="2400" dirty="0" smtClean="0">
                <a:solidFill>
                  <a:srgbClr val="FF0000"/>
                </a:solidFill>
                <a:latin typeface="+mj-lt"/>
                <a:cs typeface="Arial" charset="0"/>
              </a:rPr>
              <a:t>Zaman </a:t>
            </a:r>
          </a:p>
          <a:p>
            <a:pPr marL="819150" lvl="1" indent="-457200" algn="just">
              <a:spcBef>
                <a:spcPts val="600"/>
              </a:spcBef>
              <a:spcAft>
                <a:spcPts val="600"/>
              </a:spcAft>
              <a:buFont typeface="+mj-lt"/>
              <a:buAutoNum type="arabicPeriod"/>
            </a:pPr>
            <a:r>
              <a:rPr lang="tr-TR" altLang="tr-TR" sz="2400" dirty="0" smtClean="0">
                <a:solidFill>
                  <a:srgbClr val="FF0000"/>
                </a:solidFill>
                <a:latin typeface="+mj-lt"/>
                <a:cs typeface="Arial" charset="0"/>
              </a:rPr>
              <a:t>Ödeme aracı </a:t>
            </a:r>
          </a:p>
          <a:p>
            <a:pPr algn="just">
              <a:spcBef>
                <a:spcPts val="600"/>
              </a:spcBef>
              <a:spcAft>
                <a:spcPts val="600"/>
              </a:spcAft>
              <a:buNone/>
            </a:pPr>
            <a:r>
              <a:rPr lang="tr-TR" altLang="tr-TR" sz="2400" dirty="0" smtClean="0">
                <a:solidFill>
                  <a:srgbClr val="002060"/>
                </a:solidFill>
                <a:latin typeface="+mj-lt"/>
                <a:cs typeface="Arial" charset="0"/>
              </a:rPr>
              <a:t>Bu doğrular içerisinde ‘kaynak’ yani tedarikçi, diğer 5 faktörü de etkilediğinden, en önemli nokta olarak sayılabilir. </a:t>
            </a:r>
          </a:p>
        </p:txBody>
      </p:sp>
      <p:sp>
        <p:nvSpPr>
          <p:cNvPr id="3" name="Dikdörtgen 1"/>
          <p:cNvSpPr>
            <a:spLocks noChangeArrowheads="1"/>
          </p:cNvSpPr>
          <p:nvPr/>
        </p:nvSpPr>
        <p:spPr bwMode="auto">
          <a:xfrm>
            <a:off x="209550" y="55205"/>
            <a:ext cx="7458794" cy="585787"/>
          </a:xfrm>
          <a:prstGeom prst="rect">
            <a:avLst/>
          </a:prstGeom>
          <a:noFill/>
          <a:extLst/>
        </p:spPr>
        <p:txBody>
          <a:bodyPr lIns="92075" tIns="46038" rIns="92075" bIns="46038"/>
          <a:lstStyle/>
          <a:p>
            <a:pPr eaLnBrk="0" hangingPunct="0">
              <a:defRPr/>
            </a:pPr>
            <a:r>
              <a:rPr lang="tr-TR" altLang="tr-TR" sz="2800" dirty="0" err="1">
                <a:solidFill>
                  <a:srgbClr val="FF0000"/>
                </a:solidFill>
                <a:latin typeface="+mj-lt"/>
                <a:ea typeface="+mj-ea"/>
                <a:cs typeface="Arial" pitchFamily="34" charset="0"/>
              </a:rPr>
              <a:t>Satınalmanın</a:t>
            </a:r>
            <a:r>
              <a:rPr lang="tr-TR" altLang="tr-TR" sz="2800" dirty="0">
                <a:solidFill>
                  <a:srgbClr val="FF0000"/>
                </a:solidFill>
                <a:latin typeface="+mj-lt"/>
                <a:ea typeface="+mj-ea"/>
                <a:cs typeface="Arial" pitchFamily="34" charset="0"/>
              </a:rPr>
              <a:t> </a:t>
            </a:r>
            <a:r>
              <a:rPr lang="tr-TR" altLang="tr-TR" sz="2800" dirty="0" smtClean="0">
                <a:solidFill>
                  <a:srgbClr val="FF0000"/>
                </a:solidFill>
                <a:latin typeface="+mj-lt"/>
                <a:ea typeface="+mj-ea"/>
                <a:cs typeface="Arial" pitchFamily="34" charset="0"/>
              </a:rPr>
              <a:t>Altı </a:t>
            </a:r>
            <a:r>
              <a:rPr lang="tr-TR" altLang="tr-TR" sz="2800" dirty="0">
                <a:solidFill>
                  <a:srgbClr val="FF0000"/>
                </a:solidFill>
                <a:latin typeface="+mj-lt"/>
                <a:ea typeface="+mj-ea"/>
                <a:cs typeface="Arial" pitchFamily="34" charset="0"/>
              </a:rPr>
              <a:t>Doğrusu</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Dikdörtgen"/>
          <p:cNvSpPr>
            <a:spLocks noChangeArrowheads="1"/>
          </p:cNvSpPr>
          <p:nvPr/>
        </p:nvSpPr>
        <p:spPr bwMode="auto">
          <a:xfrm>
            <a:off x="1187624" y="1464737"/>
            <a:ext cx="7272807" cy="3785652"/>
          </a:xfrm>
          <a:prstGeom prst="rect">
            <a:avLst/>
          </a:prstGeom>
          <a:noFill/>
          <a:ln w="9525">
            <a:noFill/>
            <a:miter lim="800000"/>
            <a:headEnd/>
            <a:tailEnd/>
          </a:ln>
        </p:spPr>
        <p:txBody>
          <a:bodyPr wrap="square">
            <a:spAutoFit/>
          </a:bodyPr>
          <a:lstStyle/>
          <a:p>
            <a:pPr marL="342900" indent="-342900">
              <a:spcBef>
                <a:spcPts val="0"/>
              </a:spcBef>
              <a:spcAft>
                <a:spcPts val="0"/>
              </a:spcAft>
              <a:buFont typeface="Arial" panose="020B0604020202020204" pitchFamily="34" charset="0"/>
              <a:buChar char="•"/>
            </a:pPr>
            <a:r>
              <a:rPr lang="tr-TR" altLang="tr-TR" sz="2400" b="0" dirty="0" err="1">
                <a:solidFill>
                  <a:srgbClr val="002060"/>
                </a:solidFill>
                <a:latin typeface="+mj-lt"/>
              </a:rPr>
              <a:t>Satınalma</a:t>
            </a:r>
            <a:r>
              <a:rPr lang="tr-TR" altLang="tr-TR" sz="2400" b="0" dirty="0">
                <a:solidFill>
                  <a:srgbClr val="002060"/>
                </a:solidFill>
                <a:latin typeface="+mj-lt"/>
              </a:rPr>
              <a:t> Cirosundaki Artış </a:t>
            </a:r>
          </a:p>
          <a:p>
            <a:pPr marL="342900" indent="-342900">
              <a:spcBef>
                <a:spcPts val="0"/>
              </a:spcBef>
              <a:spcAft>
                <a:spcPts val="0"/>
              </a:spcAft>
              <a:buFont typeface="Arial" panose="020B0604020202020204" pitchFamily="34" charset="0"/>
              <a:buChar char="•"/>
            </a:pPr>
            <a:r>
              <a:rPr lang="tr-TR" altLang="tr-TR" sz="2400" b="0" dirty="0" smtClean="0">
                <a:solidFill>
                  <a:srgbClr val="002060"/>
                </a:solidFill>
                <a:latin typeface="+mj-lt"/>
              </a:rPr>
              <a:t>Merkezi </a:t>
            </a:r>
            <a:r>
              <a:rPr lang="tr-TR" altLang="tr-TR" sz="2400" b="0" dirty="0" err="1">
                <a:solidFill>
                  <a:srgbClr val="002060"/>
                </a:solidFill>
                <a:latin typeface="+mj-lt"/>
              </a:rPr>
              <a:t>Satınalma</a:t>
            </a:r>
            <a:r>
              <a:rPr lang="tr-TR" altLang="tr-TR" sz="2400" b="0" dirty="0">
                <a:solidFill>
                  <a:srgbClr val="002060"/>
                </a:solidFill>
                <a:latin typeface="+mj-lt"/>
              </a:rPr>
              <a:t> </a:t>
            </a:r>
          </a:p>
          <a:p>
            <a:pPr marL="342900" indent="-342900">
              <a:spcBef>
                <a:spcPts val="0"/>
              </a:spcBef>
              <a:spcAft>
                <a:spcPts val="0"/>
              </a:spcAft>
              <a:buFont typeface="Arial" panose="020B0604020202020204" pitchFamily="34" charset="0"/>
              <a:buChar char="•"/>
            </a:pPr>
            <a:r>
              <a:rPr lang="tr-TR" altLang="tr-TR" sz="2400" b="0" dirty="0">
                <a:solidFill>
                  <a:srgbClr val="002060"/>
                </a:solidFill>
                <a:latin typeface="+mj-lt"/>
              </a:rPr>
              <a:t>Küresel </a:t>
            </a:r>
            <a:r>
              <a:rPr lang="tr-TR" altLang="tr-TR" sz="2400" b="0" dirty="0" err="1">
                <a:solidFill>
                  <a:srgbClr val="002060"/>
                </a:solidFill>
                <a:latin typeface="+mj-lt"/>
              </a:rPr>
              <a:t>Satınalma</a:t>
            </a:r>
            <a:r>
              <a:rPr lang="tr-TR" altLang="tr-TR" sz="2400" b="0" dirty="0">
                <a:solidFill>
                  <a:srgbClr val="002060"/>
                </a:solidFill>
                <a:latin typeface="+mj-lt"/>
              </a:rPr>
              <a:t> </a:t>
            </a:r>
          </a:p>
          <a:p>
            <a:pPr marL="342900" indent="-342900">
              <a:spcBef>
                <a:spcPts val="0"/>
              </a:spcBef>
              <a:spcAft>
                <a:spcPts val="0"/>
              </a:spcAft>
              <a:buFont typeface="Arial" panose="020B0604020202020204" pitchFamily="34" charset="0"/>
              <a:buChar char="•"/>
            </a:pPr>
            <a:r>
              <a:rPr lang="tr-TR" altLang="tr-TR" sz="2400" b="0" dirty="0">
                <a:solidFill>
                  <a:srgbClr val="002060"/>
                </a:solidFill>
                <a:latin typeface="+mj-lt"/>
              </a:rPr>
              <a:t>e-</a:t>
            </a:r>
            <a:r>
              <a:rPr lang="tr-TR" altLang="tr-TR" sz="2400" b="0" dirty="0" err="1">
                <a:solidFill>
                  <a:srgbClr val="002060"/>
                </a:solidFill>
                <a:latin typeface="+mj-lt"/>
              </a:rPr>
              <a:t>Satınalma</a:t>
            </a:r>
            <a:endParaRPr lang="tr-TR" altLang="tr-TR" sz="2400" b="0" dirty="0">
              <a:solidFill>
                <a:srgbClr val="002060"/>
              </a:solidFill>
              <a:latin typeface="+mj-lt"/>
            </a:endParaRPr>
          </a:p>
          <a:p>
            <a:pPr marL="342900" indent="-342900">
              <a:spcBef>
                <a:spcPts val="0"/>
              </a:spcBef>
              <a:spcAft>
                <a:spcPts val="0"/>
              </a:spcAft>
              <a:buFont typeface="Arial" panose="020B0604020202020204" pitchFamily="34" charset="0"/>
              <a:buChar char="•"/>
            </a:pPr>
            <a:r>
              <a:rPr lang="tr-TR" altLang="tr-TR" sz="2400" b="0" dirty="0" err="1">
                <a:solidFill>
                  <a:srgbClr val="002060"/>
                </a:solidFill>
                <a:latin typeface="+mj-lt"/>
              </a:rPr>
              <a:t>Satınalma</a:t>
            </a:r>
            <a:r>
              <a:rPr lang="tr-TR" altLang="tr-TR" sz="2400" b="0" dirty="0">
                <a:solidFill>
                  <a:srgbClr val="002060"/>
                </a:solidFill>
                <a:latin typeface="+mj-lt"/>
              </a:rPr>
              <a:t> Yöneticisinin Önemi</a:t>
            </a:r>
          </a:p>
          <a:p>
            <a:pPr marL="342900" indent="-342900">
              <a:spcBef>
                <a:spcPts val="0"/>
              </a:spcBef>
              <a:spcAft>
                <a:spcPts val="0"/>
              </a:spcAft>
              <a:buFont typeface="Arial" panose="020B0604020202020204" pitchFamily="34" charset="0"/>
              <a:buChar char="•"/>
            </a:pPr>
            <a:r>
              <a:rPr lang="tr-TR" altLang="tr-TR" sz="2400" b="0" dirty="0">
                <a:solidFill>
                  <a:srgbClr val="002060"/>
                </a:solidFill>
                <a:latin typeface="+mj-lt"/>
              </a:rPr>
              <a:t>Sosyal Sorumluluk </a:t>
            </a:r>
          </a:p>
          <a:p>
            <a:pPr marL="342900" indent="-342900">
              <a:spcBef>
                <a:spcPts val="0"/>
              </a:spcBef>
              <a:spcAft>
                <a:spcPts val="0"/>
              </a:spcAft>
              <a:buFont typeface="Arial" panose="020B0604020202020204" pitchFamily="34" charset="0"/>
              <a:buChar char="•"/>
            </a:pPr>
            <a:r>
              <a:rPr lang="tr-TR" altLang="tr-TR" sz="2400" b="0" dirty="0">
                <a:solidFill>
                  <a:srgbClr val="002060"/>
                </a:solidFill>
                <a:latin typeface="+mj-lt"/>
              </a:rPr>
              <a:t>Şeffaf </a:t>
            </a:r>
            <a:r>
              <a:rPr lang="tr-TR" altLang="tr-TR" sz="2400" b="0" dirty="0" err="1">
                <a:solidFill>
                  <a:srgbClr val="002060"/>
                </a:solidFill>
                <a:latin typeface="+mj-lt"/>
              </a:rPr>
              <a:t>Satınalma</a:t>
            </a:r>
            <a:endParaRPr lang="tr-TR" altLang="tr-TR" sz="2400" b="0" dirty="0">
              <a:solidFill>
                <a:srgbClr val="002060"/>
              </a:solidFill>
              <a:latin typeface="+mj-lt"/>
            </a:endParaRPr>
          </a:p>
          <a:p>
            <a:pPr marL="342900" indent="-342900">
              <a:spcBef>
                <a:spcPts val="0"/>
              </a:spcBef>
              <a:spcAft>
                <a:spcPts val="0"/>
              </a:spcAft>
              <a:buFont typeface="Arial" panose="020B0604020202020204" pitchFamily="34" charset="0"/>
              <a:buChar char="•"/>
            </a:pPr>
            <a:r>
              <a:rPr lang="tr-TR" altLang="tr-TR" sz="2400" b="0" dirty="0">
                <a:solidFill>
                  <a:srgbClr val="002060"/>
                </a:solidFill>
                <a:latin typeface="+mj-lt"/>
              </a:rPr>
              <a:t>Sürdürülebilir </a:t>
            </a:r>
            <a:r>
              <a:rPr lang="tr-TR" altLang="tr-TR" sz="2400" b="0" dirty="0" err="1">
                <a:solidFill>
                  <a:srgbClr val="002060"/>
                </a:solidFill>
                <a:latin typeface="+mj-lt"/>
              </a:rPr>
              <a:t>Satınalma</a:t>
            </a:r>
            <a:r>
              <a:rPr lang="tr-TR" altLang="tr-TR" sz="2400" b="0" dirty="0">
                <a:solidFill>
                  <a:srgbClr val="002060"/>
                </a:solidFill>
                <a:latin typeface="+mj-lt"/>
              </a:rPr>
              <a:t> </a:t>
            </a:r>
            <a:endParaRPr lang="tr-TR" altLang="tr-TR" sz="2400" b="0" dirty="0" smtClean="0">
              <a:solidFill>
                <a:srgbClr val="002060"/>
              </a:solidFill>
              <a:latin typeface="+mj-lt"/>
            </a:endParaRPr>
          </a:p>
          <a:p>
            <a:pPr marL="342900" indent="-342900">
              <a:spcBef>
                <a:spcPts val="0"/>
              </a:spcBef>
              <a:spcAft>
                <a:spcPts val="0"/>
              </a:spcAft>
              <a:buFont typeface="Arial" panose="020B0604020202020204" pitchFamily="34" charset="0"/>
              <a:buChar char="•"/>
            </a:pPr>
            <a:r>
              <a:rPr lang="tr-TR" altLang="tr-TR" sz="2400" b="0" dirty="0" smtClean="0">
                <a:solidFill>
                  <a:srgbClr val="002060"/>
                </a:solidFill>
                <a:latin typeface="+mj-lt"/>
              </a:rPr>
              <a:t>Stratejik </a:t>
            </a:r>
            <a:r>
              <a:rPr lang="tr-TR" altLang="tr-TR" sz="2400" b="0" dirty="0" err="1" smtClean="0">
                <a:solidFill>
                  <a:srgbClr val="002060"/>
                </a:solidFill>
                <a:latin typeface="+mj-lt"/>
              </a:rPr>
              <a:t>Satınalma</a:t>
            </a:r>
            <a:r>
              <a:rPr lang="tr-TR" altLang="tr-TR" sz="2400" b="0" dirty="0" smtClean="0">
                <a:solidFill>
                  <a:srgbClr val="002060"/>
                </a:solidFill>
                <a:latin typeface="+mj-lt"/>
              </a:rPr>
              <a:t> </a:t>
            </a:r>
          </a:p>
          <a:p>
            <a:pPr marL="342900" indent="-342900">
              <a:spcBef>
                <a:spcPts val="0"/>
              </a:spcBef>
              <a:spcAft>
                <a:spcPts val="0"/>
              </a:spcAft>
              <a:buFont typeface="Arial" panose="020B0604020202020204" pitchFamily="34" charset="0"/>
              <a:buChar char="•"/>
            </a:pPr>
            <a:r>
              <a:rPr lang="tr-TR" altLang="tr-TR" sz="2400" b="0" dirty="0" smtClean="0">
                <a:solidFill>
                  <a:srgbClr val="002060"/>
                </a:solidFill>
                <a:latin typeface="+mj-lt"/>
              </a:rPr>
              <a:t>Tedarik Zinciri Yönetimi </a:t>
            </a:r>
          </a:p>
        </p:txBody>
      </p:sp>
      <p:sp>
        <p:nvSpPr>
          <p:cNvPr id="2" name="Dikdörtgen 1"/>
          <p:cNvSpPr/>
          <p:nvPr/>
        </p:nvSpPr>
        <p:spPr>
          <a:xfrm>
            <a:off x="179512" y="116632"/>
            <a:ext cx="8966827" cy="492125"/>
          </a:xfrm>
          <a:prstGeom prst="rect">
            <a:avLst/>
          </a:prstGeom>
          <a:noFill/>
          <a:extLst/>
        </p:spPr>
        <p:txBody>
          <a:bodyPr lIns="92075" tIns="46038" rIns="92075" bIns="46038"/>
          <a:lstStyle/>
          <a:p>
            <a:pPr eaLnBrk="0" hangingPunct="0">
              <a:defRPr/>
            </a:pPr>
            <a:r>
              <a:rPr lang="tr-TR" sz="2800" dirty="0" smtClean="0">
                <a:solidFill>
                  <a:srgbClr val="FF0000"/>
                </a:solidFill>
                <a:latin typeface="+mj-lt"/>
                <a:ea typeface="+mj-ea"/>
                <a:cs typeface="Arial" pitchFamily="34" charset="0"/>
              </a:rPr>
              <a:t>Günümüzde Tedarik Konulu Kavramlar</a:t>
            </a:r>
            <a:endParaRPr lang="tr-TR" sz="2800" dirty="0">
              <a:solidFill>
                <a:srgbClr val="FF0000"/>
              </a:solidFill>
              <a:latin typeface="+mj-lt"/>
              <a:ea typeface="+mj-ea"/>
              <a:cs typeface="Arial" pitchFamily="34" charset="0"/>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1"/>
          <p:cNvSpPr>
            <a:spLocks noChangeArrowheads="1"/>
          </p:cNvSpPr>
          <p:nvPr/>
        </p:nvSpPr>
        <p:spPr bwMode="auto">
          <a:xfrm>
            <a:off x="180600" y="116632"/>
            <a:ext cx="8724900" cy="585787"/>
          </a:xfrm>
          <a:prstGeom prst="rect">
            <a:avLst/>
          </a:prstGeom>
          <a:noFill/>
          <a:extLst/>
        </p:spPr>
        <p:txBody>
          <a:bodyPr lIns="92075" tIns="46038" rIns="92075" bIns="46038"/>
          <a:lstStyle/>
          <a:p>
            <a:pPr eaLnBrk="0" hangingPunct="0"/>
            <a:r>
              <a:rPr lang="tr-TR" altLang="tr-TR" sz="2800" dirty="0">
                <a:solidFill>
                  <a:srgbClr val="FF0000"/>
                </a:solidFill>
                <a:latin typeface="+mj-lt"/>
                <a:ea typeface="+mj-ea"/>
                <a:cs typeface="Arial" pitchFamily="34" charset="0"/>
              </a:rPr>
              <a:t>Tedarikçi Seçimi</a:t>
            </a:r>
          </a:p>
        </p:txBody>
      </p:sp>
      <p:sp>
        <p:nvSpPr>
          <p:cNvPr id="70659" name="Rectangle 3"/>
          <p:cNvSpPr txBox="1">
            <a:spLocks noChangeArrowheads="1"/>
          </p:cNvSpPr>
          <p:nvPr/>
        </p:nvSpPr>
        <p:spPr bwMode="auto">
          <a:xfrm>
            <a:off x="323974" y="1844824"/>
            <a:ext cx="8568506" cy="2831544"/>
          </a:xfrm>
          <a:prstGeom prst="rect">
            <a:avLst/>
          </a:prstGeom>
          <a:noFill/>
          <a:ln w="9525">
            <a:noFill/>
            <a:miter lim="800000"/>
            <a:headEnd/>
            <a:tailEnd/>
          </a:ln>
        </p:spPr>
        <p:txBody>
          <a:bodyPr wrap="square">
            <a:spAutoFit/>
          </a:bodyPr>
          <a:lstStyle/>
          <a:p>
            <a:pPr marL="342900" indent="-342900" algn="just" eaLnBrk="0" hangingPunct="0">
              <a:spcBef>
                <a:spcPts val="600"/>
              </a:spcBef>
              <a:spcAft>
                <a:spcPts val="600"/>
              </a:spcAft>
              <a:buFont typeface="Arial" panose="020B0604020202020204" pitchFamily="34" charset="0"/>
              <a:buChar char="•"/>
            </a:pPr>
            <a:r>
              <a:rPr lang="tr-TR" altLang="tr-TR" sz="2400" b="0" dirty="0" err="1">
                <a:solidFill>
                  <a:srgbClr val="002060"/>
                </a:solidFill>
                <a:latin typeface="+mj-lt"/>
              </a:rPr>
              <a:t>Satınalma</a:t>
            </a:r>
            <a:r>
              <a:rPr lang="tr-TR" altLang="tr-TR" sz="2400" b="0" dirty="0">
                <a:solidFill>
                  <a:srgbClr val="002060"/>
                </a:solidFill>
                <a:latin typeface="+mj-lt"/>
              </a:rPr>
              <a:t> kararı verildikten sonra pazardaki potansiyel tedarikçiler kapasite, kalite yönetimi, teknoloji, üretim verimliliği, maliyet analizi, pazardaki yeri, referanslar, genel yönetimi </a:t>
            </a:r>
            <a:r>
              <a:rPr lang="tr-TR" altLang="tr-TR" sz="2400" b="0" dirty="0" smtClean="0">
                <a:solidFill>
                  <a:srgbClr val="002060"/>
                </a:solidFill>
                <a:latin typeface="+mj-lt"/>
              </a:rPr>
              <a:t>vb </a:t>
            </a:r>
            <a:r>
              <a:rPr lang="tr-TR" altLang="tr-TR" sz="2400" b="0" dirty="0">
                <a:solidFill>
                  <a:srgbClr val="002060"/>
                </a:solidFill>
                <a:latin typeface="+mj-lt"/>
              </a:rPr>
              <a:t>başlıklara göre analiz </a:t>
            </a:r>
            <a:r>
              <a:rPr lang="tr-TR" altLang="tr-TR" sz="2400" b="0" dirty="0" smtClean="0">
                <a:solidFill>
                  <a:srgbClr val="002060"/>
                </a:solidFill>
                <a:latin typeface="+mj-lt"/>
              </a:rPr>
              <a:t>edilmelidir.</a:t>
            </a:r>
            <a:endParaRPr lang="tr-TR" altLang="tr-TR" sz="2400" b="0" dirty="0">
              <a:solidFill>
                <a:srgbClr val="002060"/>
              </a:solidFill>
              <a:latin typeface="+mj-lt"/>
            </a:endParaRPr>
          </a:p>
          <a:p>
            <a:pPr marL="342900" indent="-342900" algn="just" eaLnBrk="0" hangingPunct="0">
              <a:spcBef>
                <a:spcPts val="600"/>
              </a:spcBef>
              <a:spcAft>
                <a:spcPts val="600"/>
              </a:spcAft>
              <a:buFont typeface="Arial" panose="020B0604020202020204" pitchFamily="34" charset="0"/>
              <a:buChar char="•"/>
            </a:pPr>
            <a:r>
              <a:rPr lang="tr-TR" altLang="tr-TR" sz="2400" b="0" dirty="0">
                <a:solidFill>
                  <a:srgbClr val="002060"/>
                </a:solidFill>
                <a:latin typeface="+mj-lt"/>
              </a:rPr>
              <a:t>Seçim esnasında gelecekte de bu durumunu koruyabilecek veya bu duruma gelebilecek durumdaki potansiyel firmalar seçilmelidir. </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1"/>
          <p:cNvSpPr>
            <a:spLocks noChangeArrowheads="1"/>
          </p:cNvSpPr>
          <p:nvPr/>
        </p:nvSpPr>
        <p:spPr bwMode="auto">
          <a:xfrm>
            <a:off x="198987" y="116632"/>
            <a:ext cx="8724900" cy="585787"/>
          </a:xfrm>
          <a:prstGeom prst="rect">
            <a:avLst/>
          </a:prstGeom>
          <a:noFill/>
          <a:extLst/>
        </p:spPr>
        <p:txBody>
          <a:bodyPr lIns="92075" tIns="46038" rIns="92075" bIns="46038"/>
          <a:lstStyle/>
          <a:p>
            <a:pPr eaLnBrk="0" hangingPunct="0"/>
            <a:r>
              <a:rPr lang="tr-TR" altLang="tr-TR" sz="2800" dirty="0">
                <a:solidFill>
                  <a:srgbClr val="FF0000"/>
                </a:solidFill>
                <a:latin typeface="+mj-lt"/>
                <a:ea typeface="+mj-ea"/>
                <a:cs typeface="Arial" pitchFamily="34" charset="0"/>
              </a:rPr>
              <a:t>Tedarikçi Seçimi</a:t>
            </a:r>
          </a:p>
        </p:txBody>
      </p:sp>
      <p:sp>
        <p:nvSpPr>
          <p:cNvPr id="71683" name="Rectangle 3"/>
          <p:cNvSpPr txBox="1">
            <a:spLocks noChangeArrowheads="1"/>
          </p:cNvSpPr>
          <p:nvPr/>
        </p:nvSpPr>
        <p:spPr bwMode="auto">
          <a:xfrm>
            <a:off x="179512" y="1905794"/>
            <a:ext cx="8640514" cy="3359061"/>
          </a:xfrm>
          <a:prstGeom prst="rect">
            <a:avLst/>
          </a:prstGeom>
          <a:noFill/>
          <a:ln w="9525">
            <a:noFill/>
            <a:miter lim="800000"/>
            <a:headEnd/>
            <a:tailEnd/>
          </a:ln>
        </p:spPr>
        <p:txBody>
          <a:bodyPr wrap="square">
            <a:spAutoFit/>
          </a:bodyPr>
          <a:lstStyle/>
          <a:p>
            <a:pPr marL="457200" indent="-457200" algn="just" eaLnBrk="0" hangingPunct="0">
              <a:lnSpc>
                <a:spcPct val="150000"/>
              </a:lnSpc>
              <a:spcBef>
                <a:spcPts val="600"/>
              </a:spcBef>
              <a:spcAft>
                <a:spcPts val="600"/>
              </a:spcAft>
              <a:buFont typeface="Arial" panose="020B0604020202020204" pitchFamily="34" charset="0"/>
              <a:buChar char="•"/>
            </a:pPr>
            <a:r>
              <a:rPr lang="tr-TR" altLang="tr-TR" sz="2400" b="0" dirty="0">
                <a:solidFill>
                  <a:srgbClr val="002060"/>
                </a:solidFill>
                <a:latin typeface="+mj-lt"/>
              </a:rPr>
              <a:t>Değerlendirilecek firmaların; iş deneyim süresi, firma yapısı, ödenmiş firma sermayesi, çalışan sayısı, hakkında bilgi sağlar, iş yapısı ve sektördeki durumu, finansal kapasitesi, uygulanan kalite sistemi, çevre yönetim sistemi, uygulanan güvenlik programı, güncel yasal kısıtlar da karar mekanizmasında etkin olmalıdır.</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bwMode="auto">
          <a:xfrm>
            <a:off x="179512" y="665"/>
            <a:ext cx="9072563" cy="646113"/>
          </a:xfrm>
          <a:prstGeom prst="rect">
            <a:avLst/>
          </a:prstGeom>
          <a:noFill/>
        </p:spPr>
        <p:txBody>
          <a:bodyPr lIns="92075" tIns="46038" rIns="92075" bIns="46038"/>
          <a:lstStyle/>
          <a:p>
            <a:pPr algn="l" eaLnBrk="0" hangingPunct="0"/>
            <a:r>
              <a:rPr lang="tr-TR" altLang="tr-TR" sz="2800" b="1" dirty="0">
                <a:solidFill>
                  <a:srgbClr val="FF0000"/>
                </a:solidFill>
                <a:cs typeface="Arial" pitchFamily="34" charset="0"/>
              </a:rPr>
              <a:t>Seçimde Önemli Kriterler</a:t>
            </a:r>
          </a:p>
        </p:txBody>
      </p:sp>
      <p:sp>
        <p:nvSpPr>
          <p:cNvPr id="72707" name="Rectangle 3"/>
          <p:cNvSpPr>
            <a:spLocks noGrp="1" noChangeArrowheads="1"/>
          </p:cNvSpPr>
          <p:nvPr>
            <p:ph idx="4294967295"/>
          </p:nvPr>
        </p:nvSpPr>
        <p:spPr>
          <a:xfrm>
            <a:off x="1079698" y="1556792"/>
            <a:ext cx="7524750" cy="4493538"/>
          </a:xfrm>
        </p:spPr>
        <p:txBody>
          <a:bodyPr wrap="square">
            <a:spAutoFit/>
          </a:bodyPr>
          <a:lstStyle/>
          <a:p>
            <a:pPr>
              <a:spcBef>
                <a:spcPts val="600"/>
              </a:spcBef>
              <a:spcAft>
                <a:spcPts val="600"/>
              </a:spcAft>
            </a:pPr>
            <a:r>
              <a:rPr lang="tr-TR" altLang="tr-TR" sz="2400" dirty="0" smtClean="0">
                <a:solidFill>
                  <a:srgbClr val="002060"/>
                </a:solidFill>
                <a:latin typeface="+mj-lt"/>
                <a:cs typeface="Arial" charset="0"/>
              </a:rPr>
              <a:t>Tedarikçinin tecrübesi</a:t>
            </a:r>
          </a:p>
          <a:p>
            <a:pPr>
              <a:spcBef>
                <a:spcPts val="600"/>
              </a:spcBef>
              <a:spcAft>
                <a:spcPts val="600"/>
              </a:spcAft>
            </a:pPr>
            <a:r>
              <a:rPr lang="tr-TR" altLang="tr-TR" sz="2400" dirty="0" smtClean="0">
                <a:solidFill>
                  <a:srgbClr val="002060"/>
                </a:solidFill>
                <a:latin typeface="+mj-lt"/>
                <a:cs typeface="Arial" charset="0"/>
              </a:rPr>
              <a:t>Fiyat düzeyi</a:t>
            </a:r>
          </a:p>
          <a:p>
            <a:pPr>
              <a:spcBef>
                <a:spcPts val="600"/>
              </a:spcBef>
              <a:spcAft>
                <a:spcPts val="600"/>
              </a:spcAft>
            </a:pPr>
            <a:r>
              <a:rPr lang="tr-TR" altLang="tr-TR" sz="2400" dirty="0" smtClean="0">
                <a:solidFill>
                  <a:srgbClr val="002060"/>
                </a:solidFill>
                <a:latin typeface="+mj-lt"/>
                <a:cs typeface="Arial" charset="0"/>
              </a:rPr>
              <a:t>Tedarikçinin işlem stili ve kültürü</a:t>
            </a:r>
          </a:p>
          <a:p>
            <a:pPr>
              <a:spcBef>
                <a:spcPts val="600"/>
              </a:spcBef>
              <a:spcAft>
                <a:spcPts val="600"/>
              </a:spcAft>
            </a:pPr>
            <a:r>
              <a:rPr lang="tr-TR" altLang="tr-TR" sz="2400" dirty="0" smtClean="0">
                <a:solidFill>
                  <a:srgbClr val="002060"/>
                </a:solidFill>
                <a:latin typeface="+mj-lt"/>
                <a:cs typeface="Arial" charset="0"/>
              </a:rPr>
              <a:t>Tedarikçinin sahip olduğu uzmanlık ve ihtiyaçların aynı olup olmadığı</a:t>
            </a:r>
          </a:p>
          <a:p>
            <a:pPr>
              <a:spcBef>
                <a:spcPts val="600"/>
              </a:spcBef>
              <a:spcAft>
                <a:spcPts val="600"/>
              </a:spcAft>
            </a:pPr>
            <a:r>
              <a:rPr lang="tr-TR" altLang="tr-TR" sz="2400" dirty="0" smtClean="0">
                <a:solidFill>
                  <a:srgbClr val="002060"/>
                </a:solidFill>
                <a:latin typeface="+mj-lt"/>
                <a:cs typeface="Arial" charset="0"/>
              </a:rPr>
              <a:t>Sertifikaları</a:t>
            </a:r>
          </a:p>
          <a:p>
            <a:pPr>
              <a:spcBef>
                <a:spcPts val="600"/>
              </a:spcBef>
              <a:spcAft>
                <a:spcPts val="600"/>
              </a:spcAft>
            </a:pPr>
            <a:r>
              <a:rPr lang="tr-TR" altLang="tr-TR" sz="2400" dirty="0" smtClean="0">
                <a:solidFill>
                  <a:srgbClr val="002060"/>
                </a:solidFill>
                <a:latin typeface="+mj-lt"/>
                <a:cs typeface="Arial" charset="0"/>
              </a:rPr>
              <a:t>Finansal durumu ve teknik yeterliliği</a:t>
            </a:r>
          </a:p>
          <a:p>
            <a:pPr>
              <a:spcBef>
                <a:spcPts val="600"/>
              </a:spcBef>
              <a:spcAft>
                <a:spcPts val="600"/>
              </a:spcAft>
            </a:pPr>
            <a:r>
              <a:rPr lang="tr-TR" altLang="tr-TR" sz="2400" dirty="0" smtClean="0">
                <a:solidFill>
                  <a:srgbClr val="002060"/>
                </a:solidFill>
                <a:latin typeface="+mj-lt"/>
                <a:cs typeface="Arial" charset="0"/>
              </a:rPr>
              <a:t>Piyasa referansları</a:t>
            </a:r>
          </a:p>
          <a:p>
            <a:pPr>
              <a:spcBef>
                <a:spcPts val="600"/>
              </a:spcBef>
              <a:spcAft>
                <a:spcPts val="600"/>
              </a:spcAft>
            </a:pPr>
            <a:r>
              <a:rPr lang="tr-TR" altLang="tr-TR" sz="2400" dirty="0" smtClean="0">
                <a:solidFill>
                  <a:srgbClr val="002060"/>
                </a:solidFill>
                <a:latin typeface="+mj-lt"/>
                <a:cs typeface="Arial" charset="0"/>
              </a:rPr>
              <a:t>Kararlılık</a:t>
            </a: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Dikdörtgen"/>
          <p:cNvSpPr>
            <a:spLocks noChangeArrowheads="1"/>
          </p:cNvSpPr>
          <p:nvPr/>
        </p:nvSpPr>
        <p:spPr bwMode="auto">
          <a:xfrm>
            <a:off x="323528" y="3064669"/>
            <a:ext cx="8675687" cy="585787"/>
          </a:xfrm>
          <a:prstGeom prst="rect">
            <a:avLst/>
          </a:prstGeom>
          <a:noFill/>
          <a:extLst/>
        </p:spPr>
        <p:txBody>
          <a:bodyPr lIns="92075" tIns="46038" rIns="92075" bIns="46038"/>
          <a:lstStyle/>
          <a:p>
            <a:pPr algn="ctr" eaLnBrk="0" hangingPunct="0">
              <a:defRPr/>
            </a:pPr>
            <a:r>
              <a:rPr lang="tr-TR" altLang="tr-TR" sz="3600" dirty="0" smtClean="0">
                <a:solidFill>
                  <a:srgbClr val="FF0000"/>
                </a:solidFill>
                <a:latin typeface="+mj-lt"/>
                <a:ea typeface="+mj-ea"/>
                <a:cs typeface="Arial" pitchFamily="34" charset="0"/>
              </a:rPr>
              <a:t>Tedarikçi İlişkileri Yönetimi</a:t>
            </a:r>
            <a:endParaRPr lang="tr-TR" altLang="tr-TR" sz="3600" dirty="0">
              <a:solidFill>
                <a:srgbClr val="FF0000"/>
              </a:solidFill>
              <a:latin typeface="+mj-lt"/>
              <a:ea typeface="+mj-ea"/>
              <a:cs typeface="Arial" pitchFamily="34" charset="0"/>
            </a:endParaRP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064026328"/>
              </p:ext>
            </p:extLst>
          </p:nvPr>
        </p:nvGraphicFramePr>
        <p:xfrm>
          <a:off x="179512" y="1268760"/>
          <a:ext cx="8748465" cy="4464495"/>
        </p:xfrm>
        <a:graphic>
          <a:graphicData uri="http://schemas.openxmlformats.org/drawingml/2006/table">
            <a:tbl>
              <a:tblPr firstRow="1" bandRow="1">
                <a:tableStyleId>{5940675A-B579-460E-94D1-54222C63F5DA}</a:tableStyleId>
              </a:tblPr>
              <a:tblGrid>
                <a:gridCol w="532517">
                  <a:extLst>
                    <a:ext uri="{9D8B030D-6E8A-4147-A177-3AD203B41FA5}">
                      <a16:colId xmlns:a16="http://schemas.microsoft.com/office/drawing/2014/main" val="20000"/>
                    </a:ext>
                  </a:extLst>
                </a:gridCol>
                <a:gridCol w="1267683">
                  <a:extLst>
                    <a:ext uri="{9D8B030D-6E8A-4147-A177-3AD203B41FA5}">
                      <a16:colId xmlns:a16="http://schemas.microsoft.com/office/drawing/2014/main" val="20001"/>
                    </a:ext>
                  </a:extLst>
                </a:gridCol>
                <a:gridCol w="3372805">
                  <a:extLst>
                    <a:ext uri="{9D8B030D-6E8A-4147-A177-3AD203B41FA5}">
                      <a16:colId xmlns:a16="http://schemas.microsoft.com/office/drawing/2014/main" val="20002"/>
                    </a:ext>
                  </a:extLst>
                </a:gridCol>
                <a:gridCol w="3575460">
                  <a:extLst>
                    <a:ext uri="{9D8B030D-6E8A-4147-A177-3AD203B41FA5}">
                      <a16:colId xmlns:a16="http://schemas.microsoft.com/office/drawing/2014/main" val="20003"/>
                    </a:ext>
                  </a:extLst>
                </a:gridCol>
              </a:tblGrid>
              <a:tr h="548286">
                <a:tc rowSpan="2" gridSpan="2">
                  <a:txBody>
                    <a:bodyPr/>
                    <a:lstStyle/>
                    <a:p>
                      <a:endParaRPr lang="tr-TR" sz="2400" b="1" dirty="0">
                        <a:solidFill>
                          <a:srgbClr val="333399"/>
                        </a:solidFill>
                        <a:latin typeface="+mj-lt"/>
                        <a:cs typeface="Arial" pitchFamily="34"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hMerge="1">
                  <a:txBody>
                    <a:bodyPr/>
                    <a:lstStyle/>
                    <a:p>
                      <a:endParaRPr lang="tr-TR"/>
                    </a:p>
                  </a:txBody>
                  <a:tcPr/>
                </a:tc>
                <a:tc gridSpan="2">
                  <a:txBody>
                    <a:bodyPr/>
                    <a:lstStyle/>
                    <a:p>
                      <a:pPr algn="ctr"/>
                      <a:r>
                        <a:rPr lang="tr-TR" sz="2400" b="1" dirty="0" smtClean="0">
                          <a:solidFill>
                            <a:srgbClr val="333399"/>
                          </a:solidFill>
                          <a:latin typeface="+mj-lt"/>
                          <a:cs typeface="Arial" pitchFamily="34" charset="0"/>
                        </a:rPr>
                        <a:t>Ürün / Hizmet Kritikliği</a:t>
                      </a:r>
                      <a:endParaRPr lang="tr-TR" sz="2400" b="1" dirty="0">
                        <a:solidFill>
                          <a:srgbClr val="333399"/>
                        </a:solidFill>
                        <a:latin typeface="+mj-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dirty="0"/>
                    </a:p>
                  </a:txBody>
                  <a:tcPr/>
                </a:tc>
                <a:extLst>
                  <a:ext uri="{0D108BD9-81ED-4DB2-BD59-A6C34878D82A}">
                    <a16:rowId xmlns:a16="http://schemas.microsoft.com/office/drawing/2014/main" val="10000"/>
                  </a:ext>
                </a:extLst>
              </a:tr>
              <a:tr h="639668">
                <a:tc gridSpan="2" vMerge="1">
                  <a:txBody>
                    <a:bodyPr/>
                    <a:lstStyle/>
                    <a:p>
                      <a:endParaRPr lang="tr-TR"/>
                    </a:p>
                  </a:txBody>
                  <a:tcPr/>
                </a:tc>
                <a:tc hMerge="1" vMerge="1">
                  <a:txBody>
                    <a:bodyPr/>
                    <a:lstStyle/>
                    <a:p>
                      <a:endParaRPr lang="tr-TR" dirty="0"/>
                    </a:p>
                  </a:txBody>
                  <a:tcPr/>
                </a:tc>
                <a:tc>
                  <a:txBody>
                    <a:bodyPr/>
                    <a:lstStyle/>
                    <a:p>
                      <a:pPr algn="ctr"/>
                      <a:r>
                        <a:rPr lang="tr-TR" sz="2400" b="1" dirty="0" smtClean="0">
                          <a:solidFill>
                            <a:srgbClr val="333399"/>
                          </a:solidFill>
                          <a:latin typeface="+mj-lt"/>
                          <a:cs typeface="Arial" pitchFamily="34" charset="0"/>
                        </a:rPr>
                        <a:t>Çok</a:t>
                      </a:r>
                      <a:endParaRPr lang="tr-TR" sz="2400" b="1" dirty="0">
                        <a:solidFill>
                          <a:srgbClr val="333399"/>
                        </a:solidFill>
                        <a:latin typeface="+mj-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2400" b="1" dirty="0" smtClean="0">
                          <a:solidFill>
                            <a:srgbClr val="333399"/>
                          </a:solidFill>
                          <a:latin typeface="+mj-lt"/>
                          <a:cs typeface="Arial" pitchFamily="34" charset="0"/>
                        </a:rPr>
                        <a:t>Az</a:t>
                      </a:r>
                      <a:endParaRPr lang="tr-TR" sz="2400" b="1" dirty="0">
                        <a:solidFill>
                          <a:srgbClr val="333399"/>
                        </a:solidFill>
                        <a:latin typeface="+mj-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411189">
                <a:tc rowSpan="2">
                  <a:txBody>
                    <a:bodyPr/>
                    <a:lstStyle/>
                    <a:p>
                      <a:pPr algn="ctr"/>
                      <a:r>
                        <a:rPr lang="tr-TR" sz="2400" b="1" dirty="0" smtClean="0">
                          <a:solidFill>
                            <a:srgbClr val="333399"/>
                          </a:solidFill>
                          <a:latin typeface="+mj-lt"/>
                          <a:cs typeface="Arial" pitchFamily="34" charset="0"/>
                        </a:rPr>
                        <a:t>Ticaretin Büyüklüğü</a:t>
                      </a:r>
                      <a:endParaRPr lang="tr-TR" sz="2400" b="1" dirty="0">
                        <a:solidFill>
                          <a:srgbClr val="333399"/>
                        </a:solidFill>
                        <a:latin typeface="+mj-lt"/>
                        <a:cs typeface="Arial" pitchFamily="34"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2400" b="1" dirty="0" smtClean="0">
                          <a:solidFill>
                            <a:srgbClr val="333399"/>
                          </a:solidFill>
                          <a:latin typeface="+mj-lt"/>
                          <a:cs typeface="Arial" pitchFamily="34" charset="0"/>
                        </a:rPr>
                        <a:t>Yüksek</a:t>
                      </a:r>
                      <a:endParaRPr lang="tr-TR" sz="2400" b="1" dirty="0">
                        <a:solidFill>
                          <a:srgbClr val="333399"/>
                        </a:solidFill>
                        <a:latin typeface="+mj-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b="0" dirty="0" smtClean="0">
                          <a:solidFill>
                            <a:srgbClr val="333399"/>
                          </a:solidFill>
                          <a:latin typeface="+mj-lt"/>
                          <a:cs typeface="Arial" pitchFamily="34" charset="0"/>
                        </a:rPr>
                        <a:t>Stratejik</a:t>
                      </a:r>
                    </a:p>
                    <a:p>
                      <a:pPr algn="ctr"/>
                      <a:r>
                        <a:rPr lang="tr-TR" sz="2400" b="0" dirty="0" smtClean="0">
                          <a:solidFill>
                            <a:srgbClr val="333399"/>
                          </a:solidFill>
                          <a:latin typeface="+mj-lt"/>
                          <a:cs typeface="Arial" pitchFamily="34" charset="0"/>
                        </a:rPr>
                        <a:t>Yüksek İşbirliği Kurun</a:t>
                      </a:r>
                      <a:endParaRPr lang="tr-TR" sz="2400" b="0" dirty="0">
                        <a:solidFill>
                          <a:srgbClr val="333399"/>
                        </a:solidFill>
                        <a:latin typeface="+mj-lt"/>
                        <a:cs typeface="Arial"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tr-TR" sz="2400" b="0" dirty="0" smtClean="0">
                          <a:solidFill>
                            <a:srgbClr val="333399"/>
                          </a:solidFill>
                          <a:latin typeface="+mj-lt"/>
                          <a:cs typeface="Arial" pitchFamily="34" charset="0"/>
                        </a:rPr>
                        <a:t>Maliyetlere</a:t>
                      </a:r>
                    </a:p>
                    <a:p>
                      <a:pPr algn="ctr"/>
                      <a:r>
                        <a:rPr lang="tr-TR" sz="2400" b="0" dirty="0" smtClean="0">
                          <a:solidFill>
                            <a:srgbClr val="333399"/>
                          </a:solidFill>
                          <a:latin typeface="+mj-lt"/>
                          <a:cs typeface="Arial" pitchFamily="34" charset="0"/>
                        </a:rPr>
                        <a:t>Odaklanın</a:t>
                      </a:r>
                      <a:endParaRPr lang="tr-TR" sz="2400" b="0" dirty="0">
                        <a:solidFill>
                          <a:srgbClr val="333399"/>
                        </a:solidFill>
                        <a:latin typeface="+mj-lt"/>
                        <a:cs typeface="Arial" pitchFamily="34" charset="0"/>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1865352">
                <a:tc vMerge="1">
                  <a:txBody>
                    <a:bodyPr/>
                    <a:lstStyle/>
                    <a:p>
                      <a:endParaRPr lang="tr-TR" dirty="0"/>
                    </a:p>
                  </a:txBody>
                  <a:tcPr/>
                </a:tc>
                <a:tc>
                  <a:txBody>
                    <a:bodyPr/>
                    <a:lstStyle/>
                    <a:p>
                      <a:r>
                        <a:rPr lang="tr-TR" sz="2400" b="1" dirty="0" smtClean="0">
                          <a:solidFill>
                            <a:srgbClr val="333399"/>
                          </a:solidFill>
                          <a:latin typeface="+mj-lt"/>
                          <a:cs typeface="Arial" pitchFamily="34" charset="0"/>
                        </a:rPr>
                        <a:t>Düşük</a:t>
                      </a:r>
                      <a:endParaRPr lang="tr-TR" sz="2400" b="1" dirty="0">
                        <a:solidFill>
                          <a:srgbClr val="333399"/>
                        </a:solidFill>
                        <a:latin typeface="+mj-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b="0" dirty="0" smtClean="0">
                          <a:solidFill>
                            <a:srgbClr val="333399"/>
                          </a:solidFill>
                          <a:latin typeface="+mj-lt"/>
                          <a:cs typeface="Arial" pitchFamily="34" charset="0"/>
                        </a:rPr>
                        <a:t>Kaliteye Odaklanın</a:t>
                      </a:r>
                      <a:endParaRPr lang="tr-TR" sz="2400" b="0" dirty="0">
                        <a:solidFill>
                          <a:srgbClr val="333399"/>
                        </a:solidFill>
                        <a:latin typeface="+mj-lt"/>
                        <a:cs typeface="Arial" pitchFamily="34" charset="0"/>
                      </a:endParaRPr>
                    </a:p>
                  </a:txBody>
                  <a:tcPr anchor="ctr">
                    <a:lnL w="12700" cap="flat" cmpd="sng" algn="ctr">
                      <a:solidFill>
                        <a:schemeClr val="tx1"/>
                      </a:solidFill>
                      <a:prstDash val="solid"/>
                      <a:round/>
                      <a:headEnd type="none" w="med" len="med"/>
                      <a:tailEnd type="none" w="med" len="med"/>
                    </a:lnL>
                  </a:tcPr>
                </a:tc>
                <a:tc>
                  <a:txBody>
                    <a:bodyPr/>
                    <a:lstStyle/>
                    <a:p>
                      <a:pPr algn="ctr"/>
                      <a:r>
                        <a:rPr lang="tr-TR" sz="2400" b="0" dirty="0" smtClean="0">
                          <a:solidFill>
                            <a:srgbClr val="333399"/>
                          </a:solidFill>
                          <a:latin typeface="+mj-lt"/>
                          <a:cs typeface="Arial" pitchFamily="34" charset="0"/>
                        </a:rPr>
                        <a:t>Rutin bir ilişki tesis edin</a:t>
                      </a:r>
                      <a:endParaRPr lang="tr-TR" sz="2400" b="0" dirty="0">
                        <a:solidFill>
                          <a:srgbClr val="333399"/>
                        </a:solidFill>
                        <a:latin typeface="+mj-lt"/>
                        <a:cs typeface="Arial" pitchFamily="34" charset="0"/>
                      </a:endParaRPr>
                    </a:p>
                  </a:txBody>
                  <a:tcPr anchor="ctr"/>
                </a:tc>
                <a:extLst>
                  <a:ext uri="{0D108BD9-81ED-4DB2-BD59-A6C34878D82A}">
                    <a16:rowId xmlns:a16="http://schemas.microsoft.com/office/drawing/2014/main" val="10003"/>
                  </a:ext>
                </a:extLst>
              </a:tr>
            </a:tbl>
          </a:graphicData>
        </a:graphic>
      </p:graphicFrame>
      <p:sp>
        <p:nvSpPr>
          <p:cNvPr id="77827" name="Title 1"/>
          <p:cNvSpPr>
            <a:spLocks noGrp="1"/>
          </p:cNvSpPr>
          <p:nvPr>
            <p:ph type="title" idx="4294967295"/>
          </p:nvPr>
        </p:nvSpPr>
        <p:spPr bwMode="auto">
          <a:xfrm>
            <a:off x="251271" y="44624"/>
            <a:ext cx="8785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algn="l" eaLnBrk="0" hangingPunct="0"/>
            <a:r>
              <a:rPr lang="tr-TR" altLang="tr-TR" sz="2800" b="1" dirty="0">
                <a:solidFill>
                  <a:srgbClr val="FF0000"/>
                </a:solidFill>
                <a:cs typeface="Arial" pitchFamily="34" charset="0"/>
              </a:rPr>
              <a:t>Tedarikçi İlişkileri Yönetimi</a:t>
            </a:r>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idx="4294967295"/>
          </p:nvPr>
        </p:nvSpPr>
        <p:spPr>
          <a:xfrm>
            <a:off x="322263" y="1412875"/>
            <a:ext cx="8642350" cy="3631763"/>
          </a:xfrm>
        </p:spPr>
        <p:txBody>
          <a:bodyPr>
            <a:spAutoFit/>
          </a:bodyPr>
          <a:lstStyle/>
          <a:p>
            <a:pPr marL="0" indent="0">
              <a:spcBef>
                <a:spcPts val="600"/>
              </a:spcBef>
              <a:spcAft>
                <a:spcPts val="600"/>
              </a:spcAft>
              <a:buFont typeface="Arial" charset="0"/>
              <a:buNone/>
            </a:pPr>
            <a:r>
              <a:rPr lang="tr-TR" altLang="tr-TR" sz="2000" b="1" dirty="0" smtClean="0">
                <a:solidFill>
                  <a:srgbClr val="FF0000"/>
                </a:solidFill>
                <a:latin typeface="+mj-lt"/>
                <a:cs typeface="Arial" charset="0"/>
              </a:rPr>
              <a:t>Tedarikçi ilişkileri yönetimi (</a:t>
            </a:r>
            <a:r>
              <a:rPr lang="tr-TR" altLang="tr-TR" sz="2000" b="1" dirty="0" err="1" smtClean="0">
                <a:solidFill>
                  <a:srgbClr val="FF0000"/>
                </a:solidFill>
                <a:latin typeface="+mj-lt"/>
                <a:cs typeface="Arial" charset="0"/>
              </a:rPr>
              <a:t>Supplier</a:t>
            </a:r>
            <a:r>
              <a:rPr lang="tr-TR" altLang="tr-TR" sz="2000" b="1" dirty="0" smtClean="0">
                <a:solidFill>
                  <a:srgbClr val="FF0000"/>
                </a:solidFill>
                <a:latin typeface="+mj-lt"/>
                <a:cs typeface="Arial" charset="0"/>
              </a:rPr>
              <a:t> </a:t>
            </a:r>
            <a:r>
              <a:rPr lang="tr-TR" altLang="tr-TR" sz="2000" b="1" dirty="0" err="1" smtClean="0">
                <a:solidFill>
                  <a:srgbClr val="FF0000"/>
                </a:solidFill>
                <a:latin typeface="+mj-lt"/>
                <a:cs typeface="Arial" charset="0"/>
              </a:rPr>
              <a:t>Relationship</a:t>
            </a:r>
            <a:r>
              <a:rPr lang="tr-TR" altLang="tr-TR" sz="2000" b="1" dirty="0" smtClean="0">
                <a:solidFill>
                  <a:srgbClr val="FF0000"/>
                </a:solidFill>
                <a:latin typeface="+mj-lt"/>
                <a:cs typeface="Arial" charset="0"/>
              </a:rPr>
              <a:t> Management – SRM  işletmelerin; </a:t>
            </a:r>
          </a:p>
          <a:p>
            <a:pPr marL="971550" lvl="1" indent="-514350">
              <a:spcBef>
                <a:spcPts val="600"/>
              </a:spcBef>
              <a:spcAft>
                <a:spcPts val="600"/>
              </a:spcAft>
              <a:buFont typeface="Calibri" pitchFamily="34" charset="0"/>
              <a:buAutoNum type="romanUcPeriod"/>
            </a:pPr>
            <a:r>
              <a:rPr lang="tr-TR" altLang="tr-TR" sz="2000" b="1" dirty="0" smtClean="0">
                <a:solidFill>
                  <a:srgbClr val="002060"/>
                </a:solidFill>
                <a:latin typeface="+mj-lt"/>
                <a:cs typeface="Arial" charset="0"/>
              </a:rPr>
              <a:t>Tedarikçileri ile kurduğu kaliteli iletişim ve ilişki ile tedarikçiden neyi ne kadara aldıkları, </a:t>
            </a:r>
          </a:p>
          <a:p>
            <a:pPr marL="971550" lvl="1" indent="-514350">
              <a:spcBef>
                <a:spcPts val="600"/>
              </a:spcBef>
              <a:spcAft>
                <a:spcPts val="600"/>
              </a:spcAft>
              <a:buFont typeface="Calibri" pitchFamily="34" charset="0"/>
              <a:buAutoNum type="romanUcPeriod"/>
            </a:pPr>
            <a:r>
              <a:rPr lang="tr-TR" altLang="tr-TR" sz="2000" b="1" dirty="0" smtClean="0">
                <a:solidFill>
                  <a:srgbClr val="002060"/>
                </a:solidFill>
                <a:latin typeface="+mj-lt"/>
                <a:cs typeface="Arial" charset="0"/>
              </a:rPr>
              <a:t>Tedarikçiden kaynaklanan risklerin boyutlarının ne olduğu, </a:t>
            </a:r>
          </a:p>
          <a:p>
            <a:pPr marL="971550" lvl="1" indent="-514350">
              <a:spcBef>
                <a:spcPts val="600"/>
              </a:spcBef>
              <a:spcAft>
                <a:spcPts val="600"/>
              </a:spcAft>
              <a:buFont typeface="Calibri" pitchFamily="34" charset="0"/>
              <a:buAutoNum type="romanUcPeriod"/>
            </a:pPr>
            <a:r>
              <a:rPr lang="tr-TR" altLang="tr-TR" sz="2000" b="1" dirty="0" smtClean="0">
                <a:solidFill>
                  <a:srgbClr val="002060"/>
                </a:solidFill>
                <a:latin typeface="+mj-lt"/>
                <a:cs typeface="Arial" charset="0"/>
              </a:rPr>
              <a:t>Alınan ürünlerin kalitesinin firma kalite hedeflerine uygunluğu, </a:t>
            </a:r>
          </a:p>
          <a:p>
            <a:pPr marL="971550" lvl="1" indent="-514350">
              <a:spcBef>
                <a:spcPts val="600"/>
              </a:spcBef>
              <a:spcAft>
                <a:spcPts val="600"/>
              </a:spcAft>
              <a:buFont typeface="Calibri" pitchFamily="34" charset="0"/>
              <a:buAutoNum type="romanUcPeriod"/>
            </a:pPr>
            <a:r>
              <a:rPr lang="tr-TR" altLang="tr-TR" sz="2000" b="1" dirty="0" smtClean="0">
                <a:solidFill>
                  <a:srgbClr val="002060"/>
                </a:solidFill>
                <a:latin typeface="+mj-lt"/>
                <a:cs typeface="Arial" charset="0"/>
              </a:rPr>
              <a:t>Satın alma uygulamalarında zaman içerisinde yaşanan değişiklikler, </a:t>
            </a:r>
          </a:p>
          <a:p>
            <a:pPr marL="971550" lvl="1" indent="-514350">
              <a:spcBef>
                <a:spcPts val="600"/>
              </a:spcBef>
              <a:spcAft>
                <a:spcPts val="600"/>
              </a:spcAft>
              <a:buFont typeface="Calibri" pitchFamily="34" charset="0"/>
              <a:buAutoNum type="romanUcPeriod"/>
            </a:pPr>
            <a:r>
              <a:rPr lang="tr-TR" altLang="tr-TR" sz="2000" b="1" dirty="0" smtClean="0">
                <a:solidFill>
                  <a:srgbClr val="002060"/>
                </a:solidFill>
                <a:latin typeface="+mj-lt"/>
                <a:cs typeface="Arial" charset="0"/>
              </a:rPr>
              <a:t>Satın alma etkinliklerinin firma genel hedeflerine uygunluğu gibi soruların yanıtlanmasına yardımcı olan yönetim sistemidir.</a:t>
            </a:r>
          </a:p>
        </p:txBody>
      </p:sp>
      <p:sp>
        <p:nvSpPr>
          <p:cNvPr id="78851" name="Title 1"/>
          <p:cNvSpPr txBox="1">
            <a:spLocks/>
          </p:cNvSpPr>
          <p:nvPr/>
        </p:nvSpPr>
        <p:spPr bwMode="auto">
          <a:xfrm>
            <a:off x="179388" y="36488"/>
            <a:ext cx="8785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eaLnBrk="0" hangingPunct="0">
              <a:defRPr sz="2800">
                <a:solidFill>
                  <a:srgbClr val="FF0000"/>
                </a:solidFill>
                <a:latin typeface="+mj-lt"/>
                <a:ea typeface="+mj-ea"/>
                <a:cs typeface="Arial" pitchFamily="34" charset="0"/>
              </a:defRPr>
            </a:lvl1pPr>
            <a:lvl2pPr algn="ctr" eaLnBrk="1" hangingPunct="1">
              <a:defRPr sz="4400">
                <a:latin typeface="Calibri" pitchFamily="34" charset="0"/>
              </a:defRPr>
            </a:lvl2pPr>
            <a:lvl3pPr algn="ctr" eaLnBrk="1" hangingPunct="1">
              <a:defRPr sz="4400">
                <a:latin typeface="Calibri" pitchFamily="34" charset="0"/>
              </a:defRPr>
            </a:lvl3pPr>
            <a:lvl4pPr algn="ctr" eaLnBrk="1" hangingPunct="1">
              <a:defRPr sz="4400">
                <a:latin typeface="Calibri" pitchFamily="34" charset="0"/>
              </a:defRPr>
            </a:lvl4pPr>
            <a:lvl5pPr algn="ctr" eaLnBrk="1" hangingPunct="1">
              <a:defRPr sz="4400">
                <a:latin typeface="Calibri" pitchFamily="34" charset="0"/>
              </a:defRPr>
            </a:lvl5pPr>
            <a:lvl6pPr marL="457200" algn="ctr" fontAlgn="base">
              <a:spcBef>
                <a:spcPct val="0"/>
              </a:spcBef>
              <a:spcAft>
                <a:spcPct val="0"/>
              </a:spcAft>
              <a:defRPr sz="4400">
                <a:latin typeface="Calibri" pitchFamily="34" charset="0"/>
              </a:defRPr>
            </a:lvl6pPr>
            <a:lvl7pPr marL="914400" algn="ctr" fontAlgn="base">
              <a:spcBef>
                <a:spcPct val="0"/>
              </a:spcBef>
              <a:spcAft>
                <a:spcPct val="0"/>
              </a:spcAft>
              <a:defRPr sz="4400">
                <a:latin typeface="Calibri" pitchFamily="34" charset="0"/>
              </a:defRPr>
            </a:lvl7pPr>
            <a:lvl8pPr marL="1371600" algn="ctr" fontAlgn="base">
              <a:spcBef>
                <a:spcPct val="0"/>
              </a:spcBef>
              <a:spcAft>
                <a:spcPct val="0"/>
              </a:spcAft>
              <a:defRPr sz="4400">
                <a:latin typeface="Calibri" pitchFamily="34" charset="0"/>
              </a:defRPr>
            </a:lvl8pPr>
            <a:lvl9pPr marL="1828800" algn="ctr" fontAlgn="base">
              <a:spcBef>
                <a:spcPct val="0"/>
              </a:spcBef>
              <a:spcAft>
                <a:spcPct val="0"/>
              </a:spcAft>
              <a:defRPr sz="4400">
                <a:latin typeface="Calibri" pitchFamily="34" charset="0"/>
              </a:defRPr>
            </a:lvl9pPr>
          </a:lstStyle>
          <a:p>
            <a:r>
              <a:rPr lang="tr-TR" altLang="tr-TR" dirty="0"/>
              <a:t>Tedarikçi İlişkileri Yönetimi</a:t>
            </a: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bwMode="auto">
          <a:xfrm>
            <a:off x="179387" y="44624"/>
            <a:ext cx="90011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algn="l" eaLnBrk="0" hangingPunct="0"/>
            <a:r>
              <a:rPr lang="tr-TR" altLang="tr-TR" sz="2800" b="1" dirty="0">
                <a:solidFill>
                  <a:srgbClr val="FF0000"/>
                </a:solidFill>
                <a:cs typeface="Arial" pitchFamily="34" charset="0"/>
              </a:rPr>
              <a:t>Değerlendirme Ölçütleri</a:t>
            </a:r>
          </a:p>
        </p:txBody>
      </p:sp>
      <p:sp>
        <p:nvSpPr>
          <p:cNvPr id="79875" name="Rectangle 3"/>
          <p:cNvSpPr>
            <a:spLocks noGrp="1" noChangeArrowheads="1"/>
          </p:cNvSpPr>
          <p:nvPr>
            <p:ph idx="4294967295"/>
          </p:nvPr>
        </p:nvSpPr>
        <p:spPr>
          <a:xfrm>
            <a:off x="323529" y="809992"/>
            <a:ext cx="8496944" cy="535531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spcBef>
                <a:spcPts val="600"/>
              </a:spcBef>
              <a:spcAft>
                <a:spcPts val="0"/>
              </a:spcAft>
            </a:pPr>
            <a:r>
              <a:rPr lang="tr-TR" altLang="tr-TR" sz="2400" dirty="0">
                <a:solidFill>
                  <a:srgbClr val="002060"/>
                </a:solidFill>
                <a:latin typeface="+mj-lt"/>
                <a:cs typeface="Arial" charset="0"/>
              </a:rPr>
              <a:t>İşletmemizin yönetim ilkelerini bilip, sürekli bağlantı halinde midir?</a:t>
            </a:r>
          </a:p>
          <a:p>
            <a:pPr>
              <a:spcBef>
                <a:spcPts val="600"/>
              </a:spcBef>
              <a:spcAft>
                <a:spcPts val="0"/>
              </a:spcAft>
            </a:pPr>
            <a:r>
              <a:rPr lang="tr-TR" altLang="tr-TR" sz="2400" dirty="0">
                <a:solidFill>
                  <a:srgbClr val="002060"/>
                </a:solidFill>
                <a:latin typeface="+mj-lt"/>
                <a:cs typeface="Arial" charset="0"/>
              </a:rPr>
              <a:t>Tedarikçinin tutarlı bir yönetim sistemi var mıdır?</a:t>
            </a:r>
          </a:p>
          <a:p>
            <a:pPr>
              <a:spcBef>
                <a:spcPts val="600"/>
              </a:spcBef>
              <a:spcAft>
                <a:spcPts val="0"/>
              </a:spcAft>
            </a:pPr>
            <a:r>
              <a:rPr lang="tr-TR" altLang="tr-TR" sz="2400" dirty="0">
                <a:solidFill>
                  <a:srgbClr val="002060"/>
                </a:solidFill>
                <a:latin typeface="+mj-lt"/>
                <a:cs typeface="Arial" charset="0"/>
              </a:rPr>
              <a:t>Tedarikçinin teknik standartları yüksek ve teknolojik gelişmelere yatkın mı?</a:t>
            </a:r>
          </a:p>
          <a:p>
            <a:pPr>
              <a:spcBef>
                <a:spcPts val="600"/>
              </a:spcBef>
              <a:spcAft>
                <a:spcPts val="0"/>
              </a:spcAft>
            </a:pPr>
            <a:r>
              <a:rPr lang="tr-TR" altLang="tr-TR" sz="2400" dirty="0">
                <a:solidFill>
                  <a:srgbClr val="002060"/>
                </a:solidFill>
                <a:latin typeface="+mj-lt"/>
                <a:cs typeface="Arial" charset="0"/>
              </a:rPr>
              <a:t>İstenilen ekipmanları temin edip arzulanan kalite standartlarına uymakta mıdır?</a:t>
            </a:r>
          </a:p>
          <a:p>
            <a:pPr>
              <a:spcBef>
                <a:spcPts val="600"/>
              </a:spcBef>
              <a:spcAft>
                <a:spcPts val="0"/>
              </a:spcAft>
            </a:pPr>
            <a:r>
              <a:rPr lang="tr-TR" altLang="tr-TR" sz="2400" dirty="0">
                <a:solidFill>
                  <a:srgbClr val="002060"/>
                </a:solidFill>
                <a:latin typeface="+mj-lt"/>
                <a:cs typeface="Arial" charset="0"/>
              </a:rPr>
              <a:t>Verilen sözlerin tutulması</a:t>
            </a:r>
          </a:p>
          <a:p>
            <a:pPr>
              <a:spcBef>
                <a:spcPts val="600"/>
              </a:spcBef>
              <a:spcAft>
                <a:spcPts val="0"/>
              </a:spcAft>
            </a:pPr>
            <a:r>
              <a:rPr lang="tr-TR" altLang="tr-TR" sz="2400" dirty="0">
                <a:solidFill>
                  <a:srgbClr val="002060"/>
                </a:solidFill>
                <a:latin typeface="+mj-lt"/>
                <a:cs typeface="Arial" charset="0"/>
              </a:rPr>
              <a:t>Üretim miktarının artması durumunda gerekli üretimi yapacak yatırıma imkanları var mıdır?</a:t>
            </a:r>
          </a:p>
          <a:p>
            <a:pPr>
              <a:spcBef>
                <a:spcPts val="600"/>
              </a:spcBef>
              <a:spcAft>
                <a:spcPts val="0"/>
              </a:spcAft>
            </a:pPr>
            <a:r>
              <a:rPr lang="tr-TR" altLang="tr-TR" sz="2400" dirty="0">
                <a:solidFill>
                  <a:srgbClr val="002060"/>
                </a:solidFill>
                <a:latin typeface="+mj-lt"/>
                <a:cs typeface="Arial" charset="0"/>
              </a:rPr>
              <a:t>Sözleşme şartlarına ve taahhütlerine kesin olarak uymakta mıdır? Ayrıca bağlantı ve haberleşme açısından kolay ulaşılabilir midir?</a:t>
            </a:r>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idx="4294967295"/>
          </p:nvPr>
        </p:nvSpPr>
        <p:spPr>
          <a:xfrm>
            <a:off x="539750" y="2033588"/>
            <a:ext cx="8208963" cy="1877437"/>
          </a:xfrm>
        </p:spPr>
        <p:txBody>
          <a:bodyPr>
            <a:spAutoFit/>
          </a:bodyPr>
          <a:lstStyle/>
          <a:p>
            <a:pPr algn="just">
              <a:spcBef>
                <a:spcPts val="600"/>
              </a:spcBef>
              <a:spcAft>
                <a:spcPts val="600"/>
              </a:spcAft>
              <a:buFont typeface="Arial" charset="0"/>
              <a:buNone/>
            </a:pPr>
            <a:r>
              <a:rPr lang="tr-TR" altLang="tr-TR" sz="2400" b="1" smtClean="0">
                <a:solidFill>
                  <a:srgbClr val="FF0000"/>
                </a:solidFill>
                <a:latin typeface="+mj-lt"/>
                <a:cs typeface="Arial" charset="0"/>
              </a:rPr>
              <a:t>Bu Soruların Cevaplandırılması Sonucunda;</a:t>
            </a:r>
          </a:p>
          <a:p>
            <a:pPr marL="914400" lvl="1" indent="-457200" algn="just">
              <a:spcBef>
                <a:spcPts val="600"/>
              </a:spcBef>
              <a:spcAft>
                <a:spcPts val="600"/>
              </a:spcAft>
              <a:buFont typeface="Calibri" pitchFamily="34" charset="0"/>
              <a:buAutoNum type="arabicPeriod"/>
            </a:pPr>
            <a:r>
              <a:rPr lang="tr-TR" altLang="tr-TR" sz="2400" b="1" dirty="0" smtClean="0">
                <a:solidFill>
                  <a:srgbClr val="002060"/>
                </a:solidFill>
                <a:latin typeface="+mj-lt"/>
                <a:cs typeface="Arial" charset="0"/>
              </a:rPr>
              <a:t>Tedarikçi ile ilişkimizi sona erdirebiliriz.</a:t>
            </a:r>
          </a:p>
          <a:p>
            <a:pPr marL="914400" lvl="1" indent="-457200" algn="just">
              <a:spcBef>
                <a:spcPts val="600"/>
              </a:spcBef>
              <a:spcAft>
                <a:spcPts val="600"/>
              </a:spcAft>
              <a:buFont typeface="Calibri" pitchFamily="34" charset="0"/>
              <a:buAutoNum type="arabicPeriod"/>
            </a:pPr>
            <a:r>
              <a:rPr lang="tr-TR" altLang="tr-TR" sz="2400" b="1" dirty="0" smtClean="0">
                <a:solidFill>
                  <a:srgbClr val="002060"/>
                </a:solidFill>
                <a:latin typeface="+mj-lt"/>
                <a:cs typeface="Arial" charset="0"/>
              </a:rPr>
              <a:t>Tedarikçimizi sürdürülebilir ilişki için geliştirip güçlendirebiliriz.</a:t>
            </a:r>
          </a:p>
        </p:txBody>
      </p:sp>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ctrTitle" idx="4294967295"/>
          </p:nvPr>
        </p:nvSpPr>
        <p:spPr bwMode="auto">
          <a:xfrm>
            <a:off x="0" y="1125538"/>
            <a:ext cx="8893175" cy="1655762"/>
          </a:xfrm>
          <a:prstGeom prst="rect">
            <a:avLst/>
          </a:prstGeom>
          <a:noFill/>
          <a:ln>
            <a:miter lim="800000"/>
            <a:headEnd/>
            <a:tailEnd/>
          </a:ln>
        </p:spPr>
        <p:txBody>
          <a:bodyPr/>
          <a:lstStyle/>
          <a:p>
            <a:pPr eaLnBrk="1" hangingPunct="1"/>
            <a:r>
              <a:rPr lang="tr-TR" altLang="tr-TR" b="1" i="1" dirty="0" smtClean="0">
                <a:solidFill>
                  <a:srgbClr val="333399"/>
                </a:solidFill>
              </a:rPr>
              <a:t>Teşekkür ederiz </a:t>
            </a:r>
            <a:r>
              <a:rPr lang="tr-TR" altLang="tr-TR" b="1" i="1" dirty="0" smtClean="0">
                <a:solidFill>
                  <a:srgbClr val="333399"/>
                </a:solidFill>
                <a:sym typeface="Wingdings" pitchFamily="2" charset="2"/>
              </a:rPr>
              <a:t></a:t>
            </a:r>
            <a:endParaRPr lang="tr-TR" altLang="tr-TR" b="1" i="1" dirty="0" smtClean="0">
              <a:solidFill>
                <a:srgbClr val="333399"/>
              </a:solidFill>
            </a:endParaRPr>
          </a:p>
        </p:txBody>
      </p:sp>
      <p:sp>
        <p:nvSpPr>
          <p:cNvPr id="185347" name="Rectangle 2"/>
          <p:cNvSpPr>
            <a:spLocks noChangeArrowheads="1"/>
          </p:cNvSpPr>
          <p:nvPr/>
        </p:nvSpPr>
        <p:spPr bwMode="auto">
          <a:xfrm>
            <a:off x="539750" y="3357563"/>
            <a:ext cx="8280400" cy="2447925"/>
          </a:xfrm>
          <a:prstGeom prst="rect">
            <a:avLst/>
          </a:prstGeom>
          <a:noFill/>
          <a:ln>
            <a:noFill/>
          </a:ln>
          <a:extLst/>
        </p:spPr>
        <p:txBody>
          <a:bodyPr anchor="b"/>
          <a:lstStyle/>
          <a:p>
            <a:pPr algn="ctr">
              <a:defRPr/>
            </a:pPr>
            <a:r>
              <a:rPr lang="tr-TR" sz="2400" i="1" dirty="0">
                <a:solidFill>
                  <a:srgbClr val="333399"/>
                </a:solidFill>
                <a:latin typeface="+mj-lt"/>
                <a:cs typeface="Arial" pitchFamily="34" charset="0"/>
              </a:rPr>
              <a:t>Ceyhun YEŞİLŞERİT</a:t>
            </a:r>
            <a:br>
              <a:rPr lang="tr-TR" sz="2400" i="1" dirty="0">
                <a:solidFill>
                  <a:srgbClr val="333399"/>
                </a:solidFill>
                <a:latin typeface="+mj-lt"/>
                <a:cs typeface="Arial" pitchFamily="34" charset="0"/>
              </a:rPr>
            </a:br>
            <a:r>
              <a:rPr lang="tr-TR" sz="2400" i="1" dirty="0">
                <a:solidFill>
                  <a:srgbClr val="333399"/>
                </a:solidFill>
                <a:latin typeface="+mj-lt"/>
                <a:cs typeface="Arial" pitchFamily="34" charset="0"/>
              </a:rPr>
              <a:t>Rönesans Değişim ve Yönetişim Bilimleri Enstitüsü</a:t>
            </a:r>
            <a:br>
              <a:rPr lang="tr-TR" sz="2400" i="1" dirty="0">
                <a:solidFill>
                  <a:srgbClr val="333399"/>
                </a:solidFill>
                <a:latin typeface="+mj-lt"/>
                <a:cs typeface="Arial" pitchFamily="34" charset="0"/>
              </a:rPr>
            </a:br>
            <a:r>
              <a:rPr lang="tr-TR" sz="2400" i="1" dirty="0">
                <a:solidFill>
                  <a:srgbClr val="333399"/>
                </a:solidFill>
                <a:latin typeface="+mj-lt"/>
                <a:cs typeface="Arial" pitchFamily="34" charset="0"/>
                <a:hlinkClick r:id="rId3"/>
              </a:rPr>
              <a:t>c.yesilserit@rdbe.com.tr</a:t>
            </a:r>
            <a:r>
              <a:rPr lang="tr-TR" sz="2400" i="1" dirty="0">
                <a:solidFill>
                  <a:srgbClr val="333399"/>
                </a:solidFill>
                <a:latin typeface="+mj-lt"/>
                <a:cs typeface="Arial" pitchFamily="34" charset="0"/>
              </a:rPr>
              <a:t/>
            </a:r>
            <a:br>
              <a:rPr lang="tr-TR" sz="2400" i="1" dirty="0">
                <a:solidFill>
                  <a:srgbClr val="333399"/>
                </a:solidFill>
                <a:latin typeface="+mj-lt"/>
                <a:cs typeface="Arial" pitchFamily="34" charset="0"/>
              </a:rPr>
            </a:br>
            <a:r>
              <a:rPr lang="tr-TR" sz="2400" i="1" dirty="0">
                <a:solidFill>
                  <a:srgbClr val="333399"/>
                </a:solidFill>
                <a:latin typeface="+mj-lt"/>
                <a:cs typeface="Arial" pitchFamily="34" charset="0"/>
                <a:hlinkClick r:id="rId4"/>
              </a:rPr>
              <a:t>www.hareketegec.com</a:t>
            </a:r>
            <a:r>
              <a:rPr lang="tr-TR" sz="2400" i="1" dirty="0">
                <a:solidFill>
                  <a:srgbClr val="333399"/>
                </a:solidFill>
                <a:latin typeface="+mj-lt"/>
                <a:cs typeface="Arial" pitchFamily="34" charset="0"/>
              </a:rPr>
              <a:t/>
            </a:r>
            <a:br>
              <a:rPr lang="tr-TR" sz="2400" i="1" dirty="0">
                <a:solidFill>
                  <a:srgbClr val="333399"/>
                </a:solidFill>
                <a:latin typeface="+mj-lt"/>
                <a:cs typeface="Arial" pitchFamily="34" charset="0"/>
              </a:rPr>
            </a:br>
            <a:r>
              <a:rPr lang="tr-TR" sz="2400" i="1" dirty="0">
                <a:solidFill>
                  <a:srgbClr val="333399"/>
                </a:solidFill>
                <a:latin typeface="+mj-lt"/>
                <a:cs typeface="Arial" pitchFamily="34" charset="0"/>
                <a:hlinkClick r:id="rId5"/>
              </a:rPr>
              <a:t>www.rdbe.com.tr</a:t>
            </a:r>
            <a:r>
              <a:rPr lang="tr-TR" sz="2400" i="1" dirty="0">
                <a:solidFill>
                  <a:srgbClr val="333399"/>
                </a:solidFill>
                <a:latin typeface="+mj-lt"/>
                <a:cs typeface="Arial" pitchFamily="34" charset="0"/>
              </a:rPr>
              <a:t/>
            </a:r>
            <a:br>
              <a:rPr lang="tr-TR" sz="2400" i="1" dirty="0">
                <a:solidFill>
                  <a:srgbClr val="333399"/>
                </a:solidFill>
                <a:latin typeface="+mj-lt"/>
                <a:cs typeface="Arial" pitchFamily="34" charset="0"/>
              </a:rPr>
            </a:br>
            <a:endParaRPr lang="tr-TR" sz="2400" i="1" dirty="0">
              <a:solidFill>
                <a:srgbClr val="333399"/>
              </a:solidFill>
              <a:latin typeface="+mj-lt"/>
              <a:cs typeface="Arial" pitchFamily="34" charset="0"/>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214064" y="85825"/>
            <a:ext cx="8534400" cy="534863"/>
          </a:xfr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r>
              <a:rPr lang="tr-TR" altLang="tr-TR" sz="2800" b="1" kern="1200" dirty="0">
                <a:solidFill>
                  <a:srgbClr val="FF0000"/>
                </a:solidFill>
              </a:rPr>
              <a:t>Değer </a:t>
            </a:r>
            <a:r>
              <a:rPr lang="tr-TR" altLang="tr-TR" sz="2800" b="1" kern="1200" dirty="0" smtClean="0">
                <a:solidFill>
                  <a:srgbClr val="FF0000"/>
                </a:solidFill>
              </a:rPr>
              <a:t>Zinciri Analizi (</a:t>
            </a:r>
            <a:r>
              <a:rPr lang="tr-TR" altLang="tr-TR" sz="2800" b="1" kern="1200" dirty="0" err="1" smtClean="0">
                <a:solidFill>
                  <a:srgbClr val="FF0000"/>
                </a:solidFill>
              </a:rPr>
              <a:t>M.Porter</a:t>
            </a:r>
            <a:r>
              <a:rPr lang="tr-TR" altLang="tr-TR" sz="2800" b="1" kern="1200" dirty="0" smtClean="0">
                <a:solidFill>
                  <a:srgbClr val="FF0000"/>
                </a:solidFill>
              </a:rPr>
              <a:t>)</a:t>
            </a:r>
            <a:endParaRPr lang="en-US" altLang="tr-TR" sz="2800" b="1" kern="1200" dirty="0">
              <a:solidFill>
                <a:srgbClr val="FF0000"/>
              </a:solidFill>
            </a:endParaRPr>
          </a:p>
        </p:txBody>
      </p:sp>
      <p:grpSp>
        <p:nvGrpSpPr>
          <p:cNvPr id="2" name="Group 62"/>
          <p:cNvGrpSpPr>
            <a:grpSpLocks/>
          </p:cNvGrpSpPr>
          <p:nvPr/>
        </p:nvGrpSpPr>
        <p:grpSpPr bwMode="auto">
          <a:xfrm>
            <a:off x="358204" y="836712"/>
            <a:ext cx="8750300" cy="5565775"/>
            <a:chOff x="-295" y="1366"/>
            <a:chExt cx="5698" cy="2629"/>
          </a:xfrm>
        </p:grpSpPr>
        <p:sp>
          <p:nvSpPr>
            <p:cNvPr id="41988" name="AutoShape 20"/>
            <p:cNvSpPr>
              <a:spLocks noChangeArrowheads="1"/>
            </p:cNvSpPr>
            <p:nvPr/>
          </p:nvSpPr>
          <p:spPr bwMode="auto">
            <a:xfrm>
              <a:off x="669" y="1366"/>
              <a:ext cx="4734" cy="2523"/>
            </a:xfrm>
            <a:prstGeom prst="homePlate">
              <a:avLst>
                <a:gd name="adj" fmla="val 46908"/>
              </a:avLst>
            </a:prstGeom>
            <a:solidFill>
              <a:schemeClr val="accent1"/>
            </a:solidFill>
            <a:ln w="9525">
              <a:solidFill>
                <a:schemeClr val="tx1"/>
              </a:solidFill>
              <a:miter lim="800000"/>
              <a:headEnd/>
              <a:tailEnd/>
            </a:ln>
          </p:spPr>
          <p:txBody>
            <a:bodyPr wrap="none" anchor="ctr"/>
            <a:lstStyle/>
            <a:p>
              <a:endParaRPr lang="tr-TR" altLang="tr-TR">
                <a:latin typeface="+mj-lt"/>
              </a:endParaRPr>
            </a:p>
          </p:txBody>
        </p:sp>
        <p:sp>
          <p:nvSpPr>
            <p:cNvPr id="41989" name="AutoShape 21"/>
            <p:cNvSpPr>
              <a:spLocks noChangeArrowheads="1"/>
            </p:cNvSpPr>
            <p:nvPr/>
          </p:nvSpPr>
          <p:spPr bwMode="auto">
            <a:xfrm>
              <a:off x="-295" y="1366"/>
              <a:ext cx="5273" cy="2523"/>
            </a:xfrm>
            <a:prstGeom prst="homePlate">
              <a:avLst>
                <a:gd name="adj" fmla="val 52249"/>
              </a:avLst>
            </a:prstGeom>
            <a:solidFill>
              <a:srgbClr val="F1D07F"/>
            </a:solidFill>
            <a:ln w="9525">
              <a:solidFill>
                <a:schemeClr val="tx1"/>
              </a:solidFill>
              <a:miter lim="800000"/>
              <a:headEnd/>
              <a:tailEnd/>
            </a:ln>
          </p:spPr>
          <p:txBody>
            <a:bodyPr wrap="none" anchor="ctr"/>
            <a:lstStyle/>
            <a:p>
              <a:endParaRPr lang="tr-TR" altLang="tr-TR">
                <a:latin typeface="+mj-lt"/>
              </a:endParaRPr>
            </a:p>
          </p:txBody>
        </p:sp>
        <p:sp>
          <p:nvSpPr>
            <p:cNvPr id="41990" name="Line 22"/>
            <p:cNvSpPr>
              <a:spLocks noChangeShapeType="1"/>
            </p:cNvSpPr>
            <p:nvPr/>
          </p:nvSpPr>
          <p:spPr bwMode="auto">
            <a:xfrm flipV="1">
              <a:off x="244" y="1734"/>
              <a:ext cx="379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latin typeface="+mj-lt"/>
              </a:endParaRPr>
            </a:p>
          </p:txBody>
        </p:sp>
        <p:sp>
          <p:nvSpPr>
            <p:cNvPr id="41991" name="Line 24"/>
            <p:cNvSpPr>
              <a:spLocks noChangeShapeType="1"/>
            </p:cNvSpPr>
            <p:nvPr/>
          </p:nvSpPr>
          <p:spPr bwMode="auto">
            <a:xfrm>
              <a:off x="244" y="2131"/>
              <a:ext cx="41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latin typeface="+mj-lt"/>
              </a:endParaRPr>
            </a:p>
          </p:txBody>
        </p:sp>
        <p:sp>
          <p:nvSpPr>
            <p:cNvPr id="41992" name="Line 25"/>
            <p:cNvSpPr>
              <a:spLocks noChangeShapeType="1"/>
            </p:cNvSpPr>
            <p:nvPr/>
          </p:nvSpPr>
          <p:spPr bwMode="auto">
            <a:xfrm>
              <a:off x="244" y="2500"/>
              <a:ext cx="45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latin typeface="+mj-lt"/>
              </a:endParaRPr>
            </a:p>
          </p:txBody>
        </p:sp>
        <p:sp>
          <p:nvSpPr>
            <p:cNvPr id="41993" name="Line 26"/>
            <p:cNvSpPr>
              <a:spLocks noChangeShapeType="1"/>
            </p:cNvSpPr>
            <p:nvPr/>
          </p:nvSpPr>
          <p:spPr bwMode="auto">
            <a:xfrm>
              <a:off x="329" y="2876"/>
              <a:ext cx="439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latin typeface="+mj-lt"/>
              </a:endParaRPr>
            </a:p>
          </p:txBody>
        </p:sp>
        <p:sp>
          <p:nvSpPr>
            <p:cNvPr id="41994" name="AutoShape 27"/>
            <p:cNvSpPr>
              <a:spLocks noChangeArrowheads="1"/>
            </p:cNvSpPr>
            <p:nvPr/>
          </p:nvSpPr>
          <p:spPr bwMode="auto">
            <a:xfrm>
              <a:off x="157" y="2868"/>
              <a:ext cx="737" cy="1021"/>
            </a:xfrm>
            <a:prstGeom prst="homePlate">
              <a:avLst>
                <a:gd name="adj" fmla="val 25000"/>
              </a:avLst>
            </a:prstGeom>
            <a:solidFill>
              <a:srgbClr val="0BDFB7"/>
            </a:solidFill>
            <a:ln w="9525">
              <a:solidFill>
                <a:schemeClr val="tx1"/>
              </a:solidFill>
              <a:miter lim="800000"/>
              <a:headEnd/>
              <a:tailEnd/>
            </a:ln>
          </p:spPr>
          <p:txBody>
            <a:bodyPr wrap="none" anchor="ctr"/>
            <a:lstStyle/>
            <a:p>
              <a:endParaRPr lang="tr-TR" altLang="tr-TR">
                <a:latin typeface="+mj-lt"/>
              </a:endParaRPr>
            </a:p>
          </p:txBody>
        </p:sp>
        <p:sp>
          <p:nvSpPr>
            <p:cNvPr id="41995" name="AutoShape 28"/>
            <p:cNvSpPr>
              <a:spLocks noChangeArrowheads="1"/>
            </p:cNvSpPr>
            <p:nvPr/>
          </p:nvSpPr>
          <p:spPr bwMode="auto">
            <a:xfrm>
              <a:off x="895" y="2868"/>
              <a:ext cx="794" cy="1021"/>
            </a:xfrm>
            <a:prstGeom prst="homePlate">
              <a:avLst>
                <a:gd name="adj" fmla="val 25000"/>
              </a:avLst>
            </a:prstGeom>
            <a:solidFill>
              <a:srgbClr val="0BDFB7"/>
            </a:solidFill>
            <a:ln w="9525">
              <a:solidFill>
                <a:schemeClr val="tx1"/>
              </a:solidFill>
              <a:miter lim="800000"/>
              <a:headEnd/>
              <a:tailEnd/>
            </a:ln>
          </p:spPr>
          <p:txBody>
            <a:bodyPr wrap="none" anchor="ctr"/>
            <a:lstStyle/>
            <a:p>
              <a:endParaRPr lang="tr-TR" altLang="tr-TR">
                <a:latin typeface="+mj-lt"/>
              </a:endParaRPr>
            </a:p>
          </p:txBody>
        </p:sp>
        <p:sp>
          <p:nvSpPr>
            <p:cNvPr id="41996" name="AutoShape 29"/>
            <p:cNvSpPr>
              <a:spLocks noChangeArrowheads="1"/>
            </p:cNvSpPr>
            <p:nvPr/>
          </p:nvSpPr>
          <p:spPr bwMode="auto">
            <a:xfrm>
              <a:off x="1689" y="2876"/>
              <a:ext cx="737" cy="1021"/>
            </a:xfrm>
            <a:prstGeom prst="homePlate">
              <a:avLst>
                <a:gd name="adj" fmla="val 25000"/>
              </a:avLst>
            </a:prstGeom>
            <a:solidFill>
              <a:srgbClr val="0BDFB7"/>
            </a:solidFill>
            <a:ln w="9525">
              <a:solidFill>
                <a:schemeClr val="tx1"/>
              </a:solidFill>
              <a:miter lim="800000"/>
              <a:headEnd/>
              <a:tailEnd/>
            </a:ln>
          </p:spPr>
          <p:txBody>
            <a:bodyPr wrap="none" anchor="ctr"/>
            <a:lstStyle/>
            <a:p>
              <a:endParaRPr lang="tr-TR" altLang="tr-TR">
                <a:latin typeface="+mj-lt"/>
              </a:endParaRPr>
            </a:p>
          </p:txBody>
        </p:sp>
        <p:sp>
          <p:nvSpPr>
            <p:cNvPr id="41997" name="AutoShape 30"/>
            <p:cNvSpPr>
              <a:spLocks noChangeArrowheads="1"/>
            </p:cNvSpPr>
            <p:nvPr/>
          </p:nvSpPr>
          <p:spPr bwMode="auto">
            <a:xfrm>
              <a:off x="2426" y="2876"/>
              <a:ext cx="737" cy="1021"/>
            </a:xfrm>
            <a:prstGeom prst="homePlate">
              <a:avLst>
                <a:gd name="adj" fmla="val 25000"/>
              </a:avLst>
            </a:prstGeom>
            <a:solidFill>
              <a:srgbClr val="0BDFB7"/>
            </a:solidFill>
            <a:ln w="9525">
              <a:solidFill>
                <a:schemeClr val="tx1"/>
              </a:solidFill>
              <a:miter lim="800000"/>
              <a:headEnd/>
              <a:tailEnd/>
            </a:ln>
          </p:spPr>
          <p:txBody>
            <a:bodyPr wrap="none" anchor="ctr"/>
            <a:lstStyle/>
            <a:p>
              <a:endParaRPr lang="tr-TR" altLang="tr-TR">
                <a:latin typeface="+mj-lt"/>
              </a:endParaRPr>
            </a:p>
          </p:txBody>
        </p:sp>
        <p:sp>
          <p:nvSpPr>
            <p:cNvPr id="41998" name="AutoShape 31"/>
            <p:cNvSpPr>
              <a:spLocks noChangeArrowheads="1"/>
            </p:cNvSpPr>
            <p:nvPr/>
          </p:nvSpPr>
          <p:spPr bwMode="auto">
            <a:xfrm>
              <a:off x="3135" y="2876"/>
              <a:ext cx="737" cy="1021"/>
            </a:xfrm>
            <a:prstGeom prst="homePlate">
              <a:avLst>
                <a:gd name="adj" fmla="val 25000"/>
              </a:avLst>
            </a:prstGeom>
            <a:solidFill>
              <a:srgbClr val="0BDFB7"/>
            </a:solidFill>
            <a:ln w="9525">
              <a:solidFill>
                <a:schemeClr val="tx1"/>
              </a:solidFill>
              <a:miter lim="800000"/>
              <a:headEnd/>
              <a:tailEnd/>
            </a:ln>
          </p:spPr>
          <p:txBody>
            <a:bodyPr wrap="none" anchor="ctr"/>
            <a:lstStyle/>
            <a:p>
              <a:endParaRPr lang="tr-TR" altLang="tr-TR">
                <a:latin typeface="+mj-lt"/>
              </a:endParaRPr>
            </a:p>
          </p:txBody>
        </p:sp>
        <p:grpSp>
          <p:nvGrpSpPr>
            <p:cNvPr id="3" name="Group 61"/>
            <p:cNvGrpSpPr>
              <a:grpSpLocks/>
            </p:cNvGrpSpPr>
            <p:nvPr/>
          </p:nvGrpSpPr>
          <p:grpSpPr bwMode="auto">
            <a:xfrm>
              <a:off x="-257" y="1400"/>
              <a:ext cx="4999" cy="2595"/>
              <a:chOff x="-257" y="1400"/>
              <a:chExt cx="4999" cy="2595"/>
            </a:xfrm>
          </p:grpSpPr>
          <p:sp>
            <p:nvSpPr>
              <p:cNvPr id="42000" name="Text Box 33"/>
              <p:cNvSpPr txBox="1">
                <a:spLocks noChangeArrowheads="1"/>
              </p:cNvSpPr>
              <p:nvPr/>
            </p:nvSpPr>
            <p:spPr bwMode="auto">
              <a:xfrm>
                <a:off x="220" y="1400"/>
                <a:ext cx="3662" cy="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r>
                  <a:rPr lang="tr-TR" altLang="tr-TR">
                    <a:latin typeface="+mj-lt"/>
                  </a:rPr>
                  <a:t>Şirket Alt Yapısı</a:t>
                </a:r>
              </a:p>
              <a:p>
                <a:pPr algn="ctr" eaLnBrk="1" hangingPunct="1"/>
                <a:r>
                  <a:rPr lang="tr-TR" altLang="tr-TR">
                    <a:latin typeface="+mj-lt"/>
                  </a:rPr>
                  <a:t>(Genel Yönetim, muhasebe, mali işler, stratejik planlama)</a:t>
                </a:r>
              </a:p>
            </p:txBody>
          </p:sp>
          <p:sp>
            <p:nvSpPr>
              <p:cNvPr id="42001" name="Text Box 34"/>
              <p:cNvSpPr txBox="1">
                <a:spLocks noChangeArrowheads="1"/>
              </p:cNvSpPr>
              <p:nvPr/>
            </p:nvSpPr>
            <p:spPr bwMode="auto">
              <a:xfrm>
                <a:off x="1328" y="1791"/>
                <a:ext cx="1925" cy="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r>
                  <a:rPr lang="tr-TR" altLang="tr-TR">
                    <a:latin typeface="+mj-lt"/>
                  </a:rPr>
                  <a:t>İnsan Kaynakları Yönetimi</a:t>
                </a:r>
              </a:p>
              <a:p>
                <a:pPr algn="ctr" eaLnBrk="1" hangingPunct="1"/>
                <a:r>
                  <a:rPr lang="tr-TR" altLang="tr-TR">
                    <a:latin typeface="+mj-lt"/>
                  </a:rPr>
                  <a:t>(İşe Alma, Eğitim, Geliştirme)</a:t>
                </a:r>
              </a:p>
            </p:txBody>
          </p:sp>
          <p:sp>
            <p:nvSpPr>
              <p:cNvPr id="42002" name="Text Box 35"/>
              <p:cNvSpPr txBox="1">
                <a:spLocks noChangeArrowheads="1"/>
              </p:cNvSpPr>
              <p:nvPr/>
            </p:nvSpPr>
            <p:spPr bwMode="auto">
              <a:xfrm>
                <a:off x="1224" y="2160"/>
                <a:ext cx="2099" cy="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r>
                  <a:rPr lang="tr-TR" altLang="tr-TR">
                    <a:latin typeface="+mj-lt"/>
                  </a:rPr>
                  <a:t>Teknoloji Geliştirme</a:t>
                </a:r>
              </a:p>
              <a:p>
                <a:pPr algn="ctr" eaLnBrk="1" hangingPunct="1"/>
                <a:r>
                  <a:rPr lang="tr-TR" altLang="tr-TR">
                    <a:latin typeface="+mj-lt"/>
                  </a:rPr>
                  <a:t>(Arge, ürün ve süreç iyileştirme)</a:t>
                </a:r>
              </a:p>
            </p:txBody>
          </p:sp>
          <p:sp>
            <p:nvSpPr>
              <p:cNvPr id="42003" name="Text Box 36"/>
              <p:cNvSpPr txBox="1">
                <a:spLocks noChangeArrowheads="1"/>
              </p:cNvSpPr>
              <p:nvPr/>
            </p:nvSpPr>
            <p:spPr bwMode="auto">
              <a:xfrm>
                <a:off x="46" y="2529"/>
                <a:ext cx="4696" cy="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r>
                  <a:rPr lang="tr-TR" altLang="tr-TR" dirty="0">
                    <a:latin typeface="+mj-lt"/>
                  </a:rPr>
                  <a:t>Tedarik</a:t>
                </a:r>
              </a:p>
              <a:p>
                <a:pPr algn="ctr" eaLnBrk="1" hangingPunct="1"/>
                <a:r>
                  <a:rPr lang="tr-TR" altLang="tr-TR" dirty="0">
                    <a:latin typeface="+mj-lt"/>
                  </a:rPr>
                  <a:t>(</a:t>
                </a:r>
                <a:r>
                  <a:rPr lang="tr-TR" altLang="tr-TR" dirty="0" smtClean="0">
                    <a:latin typeface="+mj-lt"/>
                  </a:rPr>
                  <a:t>Hammadde , yardımcı </a:t>
                </a:r>
                <a:r>
                  <a:rPr lang="tr-TR" altLang="tr-TR" dirty="0" err="1" smtClean="0">
                    <a:latin typeface="+mj-lt"/>
                  </a:rPr>
                  <a:t>malz</a:t>
                </a:r>
                <a:r>
                  <a:rPr lang="tr-TR" altLang="tr-TR" dirty="0" smtClean="0">
                    <a:latin typeface="+mj-lt"/>
                  </a:rPr>
                  <a:t>.</a:t>
                </a:r>
                <a:r>
                  <a:rPr lang="tr-TR" altLang="tr-TR" dirty="0" err="1" smtClean="0">
                    <a:latin typeface="+mj-lt"/>
                  </a:rPr>
                  <a:t>makina</a:t>
                </a:r>
                <a:r>
                  <a:rPr lang="tr-TR" altLang="tr-TR" dirty="0" smtClean="0">
                    <a:latin typeface="+mj-lt"/>
                  </a:rPr>
                  <a:t> </a:t>
                </a:r>
                <a:r>
                  <a:rPr lang="tr-TR" altLang="tr-TR" dirty="0">
                    <a:latin typeface="+mj-lt"/>
                  </a:rPr>
                  <a:t>ve ekipman, işletme </a:t>
                </a:r>
                <a:r>
                  <a:rPr lang="tr-TR" altLang="tr-TR" dirty="0" err="1" smtClean="0">
                    <a:latin typeface="+mj-lt"/>
                  </a:rPr>
                  <a:t>malz</a:t>
                </a:r>
                <a:r>
                  <a:rPr lang="tr-TR" altLang="tr-TR" dirty="0" smtClean="0">
                    <a:latin typeface="+mj-lt"/>
                  </a:rPr>
                  <a:t>.</a:t>
                </a:r>
                <a:r>
                  <a:rPr lang="tr-TR" altLang="tr-TR" dirty="0" err="1" smtClean="0">
                    <a:latin typeface="+mj-lt"/>
                  </a:rPr>
                  <a:t>satınalma</a:t>
                </a:r>
                <a:r>
                  <a:rPr lang="tr-TR" altLang="tr-TR" dirty="0" smtClean="0">
                    <a:latin typeface="+mj-lt"/>
                  </a:rPr>
                  <a:t>) </a:t>
                </a:r>
                <a:endParaRPr lang="tr-TR" altLang="tr-TR" dirty="0">
                  <a:latin typeface="+mj-lt"/>
                </a:endParaRPr>
              </a:p>
            </p:txBody>
          </p:sp>
          <p:sp>
            <p:nvSpPr>
              <p:cNvPr id="42004" name="Text Box 37"/>
              <p:cNvSpPr txBox="1">
                <a:spLocks noChangeArrowheads="1"/>
              </p:cNvSpPr>
              <p:nvPr/>
            </p:nvSpPr>
            <p:spPr bwMode="auto">
              <a:xfrm>
                <a:off x="127" y="2905"/>
                <a:ext cx="750" cy="1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r>
                  <a:rPr lang="tr-TR" altLang="tr-TR" dirty="0">
                    <a:latin typeface="+mj-lt"/>
                  </a:rPr>
                  <a:t>Giriş</a:t>
                </a:r>
              </a:p>
              <a:p>
                <a:pPr algn="ctr" eaLnBrk="1" hangingPunct="1"/>
                <a:r>
                  <a:rPr lang="tr-TR" altLang="tr-TR" dirty="0">
                    <a:latin typeface="+mj-lt"/>
                  </a:rPr>
                  <a:t>Lojistiği</a:t>
                </a:r>
              </a:p>
              <a:p>
                <a:pPr algn="ctr" eaLnBrk="1" hangingPunct="1"/>
                <a:endParaRPr lang="tr-TR" altLang="tr-TR" i="1" dirty="0" smtClean="0">
                  <a:latin typeface="+mj-lt"/>
                </a:endParaRPr>
              </a:p>
              <a:p>
                <a:pPr algn="ctr" eaLnBrk="1" hangingPunct="1"/>
                <a:r>
                  <a:rPr lang="tr-TR" altLang="tr-TR" i="1" dirty="0" smtClean="0">
                    <a:latin typeface="+mj-lt"/>
                  </a:rPr>
                  <a:t>Malzeme</a:t>
                </a:r>
                <a:endParaRPr lang="tr-TR" altLang="tr-TR" i="1" dirty="0">
                  <a:latin typeface="+mj-lt"/>
                </a:endParaRPr>
              </a:p>
              <a:p>
                <a:pPr algn="ctr" eaLnBrk="1" hangingPunct="1"/>
                <a:r>
                  <a:rPr lang="tr-TR" altLang="tr-TR" i="1" dirty="0" smtClean="0">
                    <a:latin typeface="+mj-lt"/>
                  </a:rPr>
                  <a:t>Kabul </a:t>
                </a:r>
                <a:r>
                  <a:rPr lang="tr-TR" altLang="tr-TR" i="1" dirty="0">
                    <a:latin typeface="+mj-lt"/>
                  </a:rPr>
                  <a:t>ve </a:t>
                </a:r>
                <a:r>
                  <a:rPr lang="tr-TR" altLang="tr-TR" i="1" dirty="0" smtClean="0">
                    <a:latin typeface="+mj-lt"/>
                  </a:rPr>
                  <a:t>stok yönetimi</a:t>
                </a:r>
                <a:endParaRPr lang="tr-TR" altLang="tr-TR" i="1" dirty="0">
                  <a:latin typeface="+mj-lt"/>
                </a:endParaRPr>
              </a:p>
              <a:p>
                <a:pPr algn="ctr" eaLnBrk="1" hangingPunct="1"/>
                <a:endParaRPr lang="tr-TR" altLang="tr-TR" dirty="0">
                  <a:latin typeface="+mj-lt"/>
                </a:endParaRPr>
              </a:p>
            </p:txBody>
          </p:sp>
          <p:sp>
            <p:nvSpPr>
              <p:cNvPr id="42005" name="Text Box 38"/>
              <p:cNvSpPr txBox="1">
                <a:spLocks noChangeArrowheads="1"/>
              </p:cNvSpPr>
              <p:nvPr/>
            </p:nvSpPr>
            <p:spPr bwMode="auto">
              <a:xfrm>
                <a:off x="784" y="2861"/>
                <a:ext cx="891" cy="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r>
                  <a:rPr lang="tr-TR" altLang="tr-TR" dirty="0">
                    <a:latin typeface="+mj-lt"/>
                  </a:rPr>
                  <a:t>Üretim</a:t>
                </a:r>
              </a:p>
              <a:p>
                <a:pPr algn="ctr" eaLnBrk="1" hangingPunct="1"/>
                <a:r>
                  <a:rPr lang="tr-TR" altLang="tr-TR" dirty="0" smtClean="0">
                    <a:latin typeface="+mj-lt"/>
                  </a:rPr>
                  <a:t>Yönetimi</a:t>
                </a:r>
                <a:endParaRPr lang="tr-TR" altLang="tr-TR" dirty="0">
                  <a:latin typeface="+mj-lt"/>
                </a:endParaRPr>
              </a:p>
              <a:p>
                <a:pPr algn="ctr" eaLnBrk="1" hangingPunct="1"/>
                <a:endParaRPr lang="tr-TR" altLang="tr-TR" i="1" dirty="0" smtClean="0">
                  <a:latin typeface="+mj-lt"/>
                </a:endParaRPr>
              </a:p>
              <a:p>
                <a:pPr algn="ctr" eaLnBrk="1" hangingPunct="1"/>
                <a:r>
                  <a:rPr lang="tr-TR" altLang="tr-TR" i="1" dirty="0" err="1" smtClean="0">
                    <a:latin typeface="+mj-lt"/>
                  </a:rPr>
                  <a:t>İimalat</a:t>
                </a:r>
                <a:r>
                  <a:rPr lang="tr-TR" altLang="tr-TR" i="1" dirty="0" smtClean="0">
                    <a:latin typeface="+mj-lt"/>
                  </a:rPr>
                  <a:t> toplam kalite </a:t>
                </a:r>
                <a:r>
                  <a:rPr lang="tr-TR" altLang="tr-TR" i="1" dirty="0" err="1" smtClean="0">
                    <a:latin typeface="+mj-lt"/>
                  </a:rPr>
                  <a:t>inovasyon</a:t>
                </a:r>
                <a:endParaRPr lang="tr-TR" altLang="tr-TR" i="1" dirty="0">
                  <a:latin typeface="+mj-lt"/>
                </a:endParaRPr>
              </a:p>
            </p:txBody>
          </p:sp>
          <p:sp>
            <p:nvSpPr>
              <p:cNvPr id="42006" name="Text Box 39"/>
              <p:cNvSpPr txBox="1">
                <a:spLocks noChangeArrowheads="1"/>
              </p:cNvSpPr>
              <p:nvPr/>
            </p:nvSpPr>
            <p:spPr bwMode="auto">
              <a:xfrm>
                <a:off x="1628" y="2905"/>
                <a:ext cx="844" cy="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r>
                  <a:rPr lang="tr-TR" altLang="tr-TR" dirty="0">
                    <a:latin typeface="+mj-lt"/>
                  </a:rPr>
                  <a:t>Çıkış</a:t>
                </a:r>
              </a:p>
              <a:p>
                <a:pPr algn="ctr" eaLnBrk="1" hangingPunct="1"/>
                <a:r>
                  <a:rPr lang="tr-TR" altLang="tr-TR" dirty="0">
                    <a:latin typeface="+mj-lt"/>
                  </a:rPr>
                  <a:t>Lojistiği</a:t>
                </a:r>
              </a:p>
              <a:p>
                <a:pPr algn="ctr" eaLnBrk="1" hangingPunct="1"/>
                <a:endParaRPr lang="tr-TR" altLang="tr-TR" i="1" dirty="0" smtClean="0">
                  <a:latin typeface="+mj-lt"/>
                </a:endParaRPr>
              </a:p>
              <a:p>
                <a:pPr algn="ctr" eaLnBrk="1" hangingPunct="1"/>
                <a:r>
                  <a:rPr lang="tr-TR" altLang="tr-TR" i="1" dirty="0" smtClean="0">
                    <a:latin typeface="+mj-lt"/>
                  </a:rPr>
                  <a:t>Bitmiş </a:t>
                </a:r>
                <a:r>
                  <a:rPr lang="tr-TR" altLang="tr-TR" i="1" dirty="0">
                    <a:latin typeface="+mj-lt"/>
                  </a:rPr>
                  <a:t>Ürün depolama </a:t>
                </a:r>
                <a:r>
                  <a:rPr lang="tr-TR" altLang="tr-TR" i="1" dirty="0" smtClean="0">
                    <a:latin typeface="+mj-lt"/>
                  </a:rPr>
                  <a:t> dağıtım</a:t>
                </a:r>
                <a:endParaRPr lang="tr-TR" altLang="tr-TR" i="1" dirty="0">
                  <a:latin typeface="+mj-lt"/>
                </a:endParaRPr>
              </a:p>
            </p:txBody>
          </p:sp>
          <p:sp>
            <p:nvSpPr>
              <p:cNvPr id="42007" name="Text Box 40"/>
              <p:cNvSpPr txBox="1">
                <a:spLocks noChangeArrowheads="1"/>
              </p:cNvSpPr>
              <p:nvPr/>
            </p:nvSpPr>
            <p:spPr bwMode="auto">
              <a:xfrm>
                <a:off x="2331" y="2905"/>
                <a:ext cx="985" cy="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r>
                  <a:rPr lang="tr-TR" altLang="tr-TR" dirty="0">
                    <a:latin typeface="+mj-lt"/>
                  </a:rPr>
                  <a:t>Pazarlama ve Satış</a:t>
                </a:r>
              </a:p>
              <a:p>
                <a:pPr algn="ctr" eaLnBrk="1" hangingPunct="1"/>
                <a:endParaRPr lang="tr-TR" altLang="tr-TR" i="1" dirty="0" smtClean="0">
                  <a:latin typeface="+mj-lt"/>
                </a:endParaRPr>
              </a:p>
              <a:p>
                <a:pPr algn="ctr" eaLnBrk="1" hangingPunct="1"/>
                <a:r>
                  <a:rPr lang="tr-TR" altLang="tr-TR" i="1" dirty="0" smtClean="0">
                    <a:latin typeface="+mj-lt"/>
                  </a:rPr>
                  <a:t>Tanıtım</a:t>
                </a:r>
                <a:r>
                  <a:rPr lang="tr-TR" altLang="tr-TR" i="1" dirty="0">
                    <a:latin typeface="+mj-lt"/>
                  </a:rPr>
                  <a:t>, </a:t>
                </a:r>
                <a:endParaRPr lang="tr-TR" altLang="tr-TR" i="1" dirty="0" smtClean="0">
                  <a:latin typeface="+mj-lt"/>
                </a:endParaRPr>
              </a:p>
              <a:p>
                <a:pPr algn="ctr" eaLnBrk="1" hangingPunct="1"/>
                <a:r>
                  <a:rPr lang="tr-TR" altLang="tr-TR" i="1" dirty="0" smtClean="0">
                    <a:latin typeface="+mj-lt"/>
                  </a:rPr>
                  <a:t>reklam</a:t>
                </a:r>
                <a:r>
                  <a:rPr lang="tr-TR" altLang="tr-TR" i="1" dirty="0">
                    <a:latin typeface="+mj-lt"/>
                  </a:rPr>
                  <a:t>, promosyon </a:t>
                </a:r>
                <a:r>
                  <a:rPr lang="tr-TR" altLang="tr-TR" i="1" dirty="0" smtClean="0">
                    <a:latin typeface="+mj-lt"/>
                  </a:rPr>
                  <a:t>fiyatlama</a:t>
                </a:r>
                <a:endParaRPr lang="tr-TR" altLang="tr-TR" i="1" dirty="0">
                  <a:latin typeface="+mj-lt"/>
                </a:endParaRPr>
              </a:p>
            </p:txBody>
          </p:sp>
          <p:sp>
            <p:nvSpPr>
              <p:cNvPr id="42008" name="Text Box 41"/>
              <p:cNvSpPr txBox="1">
                <a:spLocks noChangeArrowheads="1"/>
              </p:cNvSpPr>
              <p:nvPr/>
            </p:nvSpPr>
            <p:spPr bwMode="auto">
              <a:xfrm>
                <a:off x="3125" y="2897"/>
                <a:ext cx="894" cy="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r>
                  <a:rPr lang="tr-TR" altLang="tr-TR" dirty="0" smtClean="0">
                    <a:latin typeface="+mj-lt"/>
                  </a:rPr>
                  <a:t>Satış Sonrası </a:t>
                </a:r>
                <a:r>
                  <a:rPr lang="tr-TR" altLang="tr-TR" dirty="0">
                    <a:latin typeface="+mj-lt"/>
                  </a:rPr>
                  <a:t>H</a:t>
                </a:r>
                <a:r>
                  <a:rPr lang="tr-TR" altLang="tr-TR" dirty="0" smtClean="0">
                    <a:latin typeface="+mj-lt"/>
                  </a:rPr>
                  <a:t>izmetler</a:t>
                </a:r>
                <a:endParaRPr lang="tr-TR" altLang="tr-TR" dirty="0">
                  <a:latin typeface="+mj-lt"/>
                </a:endParaRPr>
              </a:p>
              <a:p>
                <a:pPr algn="ctr" eaLnBrk="1" hangingPunct="1"/>
                <a:endParaRPr lang="tr-TR" altLang="tr-TR" i="1" dirty="0" smtClean="0">
                  <a:latin typeface="+mj-lt"/>
                </a:endParaRPr>
              </a:p>
              <a:p>
                <a:pPr algn="ctr" eaLnBrk="1" hangingPunct="1"/>
                <a:r>
                  <a:rPr lang="tr-TR" altLang="tr-TR" i="1" dirty="0" smtClean="0">
                    <a:latin typeface="+mj-lt"/>
                  </a:rPr>
                  <a:t>Kurulum</a:t>
                </a:r>
                <a:r>
                  <a:rPr lang="tr-TR" altLang="tr-TR" i="1" dirty="0">
                    <a:latin typeface="+mj-lt"/>
                  </a:rPr>
                  <a:t>, teknik servis </a:t>
                </a:r>
              </a:p>
            </p:txBody>
          </p:sp>
          <p:sp>
            <p:nvSpPr>
              <p:cNvPr id="42009" name="Text Box 42"/>
              <p:cNvSpPr txBox="1">
                <a:spLocks noChangeArrowheads="1"/>
              </p:cNvSpPr>
              <p:nvPr/>
            </p:nvSpPr>
            <p:spPr bwMode="auto">
              <a:xfrm rot="16200000">
                <a:off x="-526" y="3216"/>
                <a:ext cx="842"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r>
                  <a:rPr lang="tr-TR" altLang="tr-TR" sz="2000">
                    <a:latin typeface="+mj-lt"/>
                  </a:rPr>
                  <a:t>Esas Faaliyetl</a:t>
                </a:r>
                <a:r>
                  <a:rPr lang="tr-TR" altLang="tr-TR">
                    <a:latin typeface="+mj-lt"/>
                  </a:rPr>
                  <a:t>er</a:t>
                </a:r>
              </a:p>
            </p:txBody>
          </p:sp>
          <p:sp>
            <p:nvSpPr>
              <p:cNvPr id="42010" name="Text Box 43"/>
              <p:cNvSpPr txBox="1">
                <a:spLocks noChangeArrowheads="1"/>
              </p:cNvSpPr>
              <p:nvPr/>
            </p:nvSpPr>
            <p:spPr bwMode="auto">
              <a:xfrm rot="16200000">
                <a:off x="-687" y="1900"/>
                <a:ext cx="1162"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r>
                  <a:rPr lang="tr-TR" altLang="tr-TR" sz="2400">
                    <a:latin typeface="+mj-lt"/>
                  </a:rPr>
                  <a:t>Destek Faaliyetler</a:t>
                </a:r>
              </a:p>
            </p:txBody>
          </p:sp>
          <p:sp>
            <p:nvSpPr>
              <p:cNvPr id="42011" name="Text Box 44"/>
              <p:cNvSpPr txBox="1">
                <a:spLocks noChangeArrowheads="1"/>
              </p:cNvSpPr>
              <p:nvPr/>
            </p:nvSpPr>
            <p:spPr bwMode="auto">
              <a:xfrm rot="18916820">
                <a:off x="4027" y="3131"/>
                <a:ext cx="69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r>
                  <a:rPr lang="tr-TR" altLang="tr-TR">
                    <a:latin typeface="+mj-lt"/>
                  </a:rPr>
                  <a:t>Kar Marjı</a:t>
                </a:r>
              </a:p>
            </p:txBody>
          </p:sp>
          <p:sp>
            <p:nvSpPr>
              <p:cNvPr id="42012" name="Text Box 45"/>
              <p:cNvSpPr txBox="1">
                <a:spLocks noChangeArrowheads="1"/>
              </p:cNvSpPr>
              <p:nvPr/>
            </p:nvSpPr>
            <p:spPr bwMode="auto">
              <a:xfrm rot="2806479">
                <a:off x="4090" y="1817"/>
                <a:ext cx="505"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r>
                  <a:rPr lang="tr-TR" altLang="tr-TR">
                    <a:latin typeface="+mj-lt"/>
                  </a:rPr>
                  <a:t>Kar Marjı</a:t>
                </a:r>
              </a:p>
            </p:txBody>
          </p:sp>
        </p:grpSp>
      </p:grpSp>
    </p:spTree>
    <p:extLst>
      <p:ext uri="{BB962C8B-B14F-4D97-AF65-F5344CB8AC3E}">
        <p14:creationId xmlns:p14="http://schemas.microsoft.com/office/powerpoint/2010/main" val="2118844918"/>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23528" y="71947"/>
            <a:ext cx="7622730" cy="576263"/>
          </a:xfrm>
        </p:spPr>
        <p:txBody>
          <a:bodyPr anchor="t"/>
          <a:lstStyle/>
          <a:p>
            <a:pPr algn="l" eaLnBrk="1" hangingPunct="1"/>
            <a:r>
              <a:rPr lang="tr-TR" sz="2800" b="1" dirty="0" smtClean="0">
                <a:solidFill>
                  <a:srgbClr val="FF0000"/>
                </a:solidFill>
                <a:cs typeface="Arial" charset="0"/>
              </a:rPr>
              <a:t>Tedarik Zinciri Yönetiminde Kamçı Etkisi</a:t>
            </a:r>
            <a:endParaRPr lang="en-AU" sz="2800" b="1" dirty="0" smtClean="0">
              <a:solidFill>
                <a:srgbClr val="FF0000"/>
              </a:solidFill>
              <a:cs typeface="Arial" charset="0"/>
            </a:endParaRPr>
          </a:p>
        </p:txBody>
      </p:sp>
      <p:grpSp>
        <p:nvGrpSpPr>
          <p:cNvPr id="2" name="Group 47"/>
          <p:cNvGrpSpPr>
            <a:grpSpLocks/>
          </p:cNvGrpSpPr>
          <p:nvPr/>
        </p:nvGrpSpPr>
        <p:grpSpPr bwMode="auto">
          <a:xfrm>
            <a:off x="467544" y="1482749"/>
            <a:ext cx="7821613" cy="4754563"/>
            <a:chOff x="440" y="1094"/>
            <a:chExt cx="4927" cy="2995"/>
          </a:xfrm>
        </p:grpSpPr>
        <p:sp>
          <p:nvSpPr>
            <p:cNvPr id="44071" name="Text Box 4"/>
            <p:cNvSpPr txBox="1">
              <a:spLocks noChangeArrowheads="1"/>
            </p:cNvSpPr>
            <p:nvPr/>
          </p:nvSpPr>
          <p:spPr bwMode="auto">
            <a:xfrm>
              <a:off x="1238" y="3647"/>
              <a:ext cx="4129" cy="442"/>
            </a:xfrm>
            <a:prstGeom prst="rect">
              <a:avLst/>
            </a:prstGeom>
            <a:noFill/>
            <a:ln w="12700">
              <a:noFill/>
              <a:miter lim="800000"/>
              <a:headEnd/>
              <a:tailEnd/>
            </a:ln>
          </p:spPr>
          <p:txBody>
            <a:bodyPr>
              <a:spAutoFit/>
            </a:bodyPr>
            <a:lstStyle/>
            <a:p>
              <a:pPr defTabSz="762000">
                <a:tabLst>
                  <a:tab pos="101600" algn="ctr"/>
                  <a:tab pos="1625600" algn="ctr"/>
                  <a:tab pos="3149600" algn="ctr"/>
                  <a:tab pos="4673600" algn="ctr"/>
                  <a:tab pos="6197600" algn="ctr"/>
                </a:tabLst>
              </a:pPr>
              <a:endParaRPr lang="en-US" sz="2000"/>
            </a:p>
            <a:p>
              <a:pPr defTabSz="762000">
                <a:tabLst>
                  <a:tab pos="101600" algn="ctr"/>
                  <a:tab pos="1625600" algn="ctr"/>
                  <a:tab pos="3149600" algn="ctr"/>
                  <a:tab pos="4673600" algn="ctr"/>
                  <a:tab pos="6197600" algn="ctr"/>
                </a:tabLst>
              </a:pPr>
              <a:r>
                <a:rPr lang="en-US" sz="2000"/>
                <a:t>			</a:t>
              </a:r>
              <a:r>
                <a:rPr lang="tr-TR" sz="2000">
                  <a:solidFill>
                    <a:srgbClr val="0033CC"/>
                  </a:solidFill>
                </a:rPr>
                <a:t>Zaman</a:t>
              </a:r>
              <a:endParaRPr lang="en-AU" sz="2000">
                <a:solidFill>
                  <a:srgbClr val="0033CC"/>
                </a:solidFill>
              </a:endParaRPr>
            </a:p>
          </p:txBody>
        </p:sp>
        <p:sp>
          <p:nvSpPr>
            <p:cNvPr id="44072" name="Text Box 5"/>
            <p:cNvSpPr txBox="1">
              <a:spLocks noChangeArrowheads="1"/>
            </p:cNvSpPr>
            <p:nvPr/>
          </p:nvSpPr>
          <p:spPr bwMode="auto">
            <a:xfrm rot="-5400000">
              <a:off x="-4" y="2396"/>
              <a:ext cx="1139" cy="252"/>
            </a:xfrm>
            <a:prstGeom prst="rect">
              <a:avLst/>
            </a:prstGeom>
            <a:noFill/>
            <a:ln w="12700">
              <a:noFill/>
              <a:miter lim="800000"/>
              <a:headEnd/>
              <a:tailEnd/>
            </a:ln>
          </p:spPr>
          <p:txBody>
            <a:bodyPr wrap="none">
              <a:spAutoFit/>
            </a:bodyPr>
            <a:lstStyle/>
            <a:p>
              <a:pPr defTabSz="762000"/>
              <a:r>
                <a:rPr lang="tr-TR" sz="2000">
                  <a:solidFill>
                    <a:srgbClr val="0033CC"/>
                  </a:solidFill>
                </a:rPr>
                <a:t>Sipariş Miktarı</a:t>
              </a:r>
              <a:endParaRPr lang="en-AU" sz="2000">
                <a:solidFill>
                  <a:srgbClr val="0033CC"/>
                </a:solidFill>
              </a:endParaRPr>
            </a:p>
          </p:txBody>
        </p:sp>
        <p:sp>
          <p:nvSpPr>
            <p:cNvPr id="44073" name="Text Box 7"/>
            <p:cNvSpPr txBox="1">
              <a:spLocks noChangeArrowheads="1"/>
            </p:cNvSpPr>
            <p:nvPr/>
          </p:nvSpPr>
          <p:spPr bwMode="auto">
            <a:xfrm>
              <a:off x="752" y="1094"/>
              <a:ext cx="655" cy="2821"/>
            </a:xfrm>
            <a:prstGeom prst="rect">
              <a:avLst/>
            </a:prstGeom>
            <a:noFill/>
            <a:ln w="12700">
              <a:noFill/>
              <a:miter lim="800000"/>
              <a:headEnd/>
              <a:tailEnd/>
            </a:ln>
          </p:spPr>
          <p:txBody>
            <a:bodyPr wrap="none">
              <a:spAutoFit/>
            </a:bodyPr>
            <a:lstStyle/>
            <a:p>
              <a:pPr algn="r" defTabSz="762000">
                <a:lnSpc>
                  <a:spcPct val="285000"/>
                </a:lnSpc>
              </a:pPr>
              <a:r>
                <a:rPr lang="en-US" sz="2000"/>
                <a:t>9,000 </a:t>
              </a:r>
              <a:r>
                <a:rPr lang="en-US" sz="2000">
                  <a:cs typeface="Arial" charset="0"/>
                </a:rPr>
                <a:t>–</a:t>
              </a:r>
            </a:p>
            <a:p>
              <a:pPr algn="r" defTabSz="762000">
                <a:lnSpc>
                  <a:spcPct val="285000"/>
                </a:lnSpc>
              </a:pPr>
              <a:r>
                <a:rPr lang="en-US" sz="2000">
                  <a:cs typeface="Arial" charset="0"/>
                </a:rPr>
                <a:t>7,000 –</a:t>
              </a:r>
            </a:p>
            <a:p>
              <a:pPr algn="r" defTabSz="762000">
                <a:lnSpc>
                  <a:spcPct val="285000"/>
                </a:lnSpc>
              </a:pPr>
              <a:r>
                <a:rPr lang="en-US" sz="2000">
                  <a:cs typeface="Arial" charset="0"/>
                </a:rPr>
                <a:t>5,000 –</a:t>
              </a:r>
            </a:p>
            <a:p>
              <a:pPr algn="r" defTabSz="762000">
                <a:lnSpc>
                  <a:spcPct val="285000"/>
                </a:lnSpc>
              </a:pPr>
              <a:r>
                <a:rPr lang="en-US" sz="2000">
                  <a:cs typeface="Arial" charset="0"/>
                </a:rPr>
                <a:t>3,000 –</a:t>
              </a:r>
            </a:p>
            <a:p>
              <a:pPr algn="r" defTabSz="762000">
                <a:lnSpc>
                  <a:spcPct val="285000"/>
                </a:lnSpc>
              </a:pPr>
              <a:r>
                <a:rPr lang="en-US" sz="2000">
                  <a:cs typeface="Arial" charset="0"/>
                </a:rPr>
                <a:t>0 –</a:t>
              </a:r>
              <a:endParaRPr lang="en-AU" sz="2000"/>
            </a:p>
          </p:txBody>
        </p:sp>
        <p:sp>
          <p:nvSpPr>
            <p:cNvPr id="44074" name="Freeform 46"/>
            <p:cNvSpPr>
              <a:spLocks/>
            </p:cNvSpPr>
            <p:nvPr/>
          </p:nvSpPr>
          <p:spPr bwMode="auto">
            <a:xfrm>
              <a:off x="1360" y="1312"/>
              <a:ext cx="3912" cy="2408"/>
            </a:xfrm>
            <a:custGeom>
              <a:avLst/>
              <a:gdLst>
                <a:gd name="T0" fmla="*/ 0 w 4272"/>
                <a:gd name="T1" fmla="*/ 0 h 2408"/>
                <a:gd name="T2" fmla="*/ 0 w 4272"/>
                <a:gd name="T3" fmla="*/ 2408 h 2408"/>
                <a:gd name="T4" fmla="*/ 1772 w 4272"/>
                <a:gd name="T5" fmla="*/ 2408 h 2408"/>
                <a:gd name="T6" fmla="*/ 0 60000 65536"/>
                <a:gd name="T7" fmla="*/ 0 60000 65536"/>
                <a:gd name="T8" fmla="*/ 0 60000 65536"/>
                <a:gd name="T9" fmla="*/ 0 w 4272"/>
                <a:gd name="T10" fmla="*/ 0 h 2408"/>
                <a:gd name="T11" fmla="*/ 4272 w 4272"/>
                <a:gd name="T12" fmla="*/ 2408 h 2408"/>
              </a:gdLst>
              <a:ahLst/>
              <a:cxnLst>
                <a:cxn ang="T6">
                  <a:pos x="T0" y="T1"/>
                </a:cxn>
                <a:cxn ang="T7">
                  <a:pos x="T2" y="T3"/>
                </a:cxn>
                <a:cxn ang="T8">
                  <a:pos x="T4" y="T5"/>
                </a:cxn>
              </a:cxnLst>
              <a:rect l="T9" t="T10" r="T11" b="T12"/>
              <a:pathLst>
                <a:path w="4272" h="2408">
                  <a:moveTo>
                    <a:pt x="0" y="0"/>
                  </a:moveTo>
                  <a:lnTo>
                    <a:pt x="0" y="2408"/>
                  </a:lnTo>
                  <a:lnTo>
                    <a:pt x="4272" y="2408"/>
                  </a:lnTo>
                </a:path>
              </a:pathLst>
            </a:custGeom>
            <a:noFill/>
            <a:ln w="57150" cap="flat" cmpd="sng">
              <a:solidFill>
                <a:schemeClr val="tx1"/>
              </a:solidFill>
              <a:prstDash val="solid"/>
              <a:round/>
              <a:headEnd type="none" w="med" len="med"/>
              <a:tailEnd type="none" w="med" len="med"/>
            </a:ln>
          </p:spPr>
          <p:txBody>
            <a:bodyPr/>
            <a:lstStyle/>
            <a:p>
              <a:endParaRPr lang="tr-TR"/>
            </a:p>
          </p:txBody>
        </p:sp>
      </p:grpSp>
      <p:grpSp>
        <p:nvGrpSpPr>
          <p:cNvPr id="3" name="Group 98"/>
          <p:cNvGrpSpPr>
            <a:grpSpLocks/>
          </p:cNvGrpSpPr>
          <p:nvPr/>
        </p:nvGrpSpPr>
        <p:grpSpPr bwMode="auto">
          <a:xfrm>
            <a:off x="1964557" y="1854224"/>
            <a:ext cx="1522412" cy="3962400"/>
            <a:chOff x="1383" y="1328"/>
            <a:chExt cx="959" cy="2496"/>
          </a:xfrm>
        </p:grpSpPr>
        <p:sp>
          <p:nvSpPr>
            <p:cNvPr id="44068" name="Text Box 50"/>
            <p:cNvSpPr txBox="1">
              <a:spLocks noChangeArrowheads="1"/>
            </p:cNvSpPr>
            <p:nvPr/>
          </p:nvSpPr>
          <p:spPr bwMode="auto">
            <a:xfrm>
              <a:off x="1462" y="2165"/>
              <a:ext cx="804" cy="302"/>
            </a:xfrm>
            <a:prstGeom prst="rect">
              <a:avLst/>
            </a:prstGeom>
            <a:noFill/>
            <a:ln w="12700">
              <a:noFill/>
              <a:miter lim="800000"/>
              <a:headEnd/>
              <a:tailEnd/>
            </a:ln>
          </p:spPr>
          <p:txBody>
            <a:bodyPr>
              <a:spAutoFit/>
            </a:bodyPr>
            <a:lstStyle/>
            <a:p>
              <a:pPr algn="ctr" defTabSz="762000">
                <a:lnSpc>
                  <a:spcPct val="90000"/>
                </a:lnSpc>
              </a:pPr>
              <a:r>
                <a:rPr lang="tr-TR" sz="1400" b="1">
                  <a:solidFill>
                    <a:srgbClr val="0033CC"/>
                  </a:solidFill>
                </a:rPr>
                <a:t>Tüketici Talebi</a:t>
              </a:r>
              <a:endParaRPr lang="en-AU" sz="1400" b="1">
                <a:solidFill>
                  <a:srgbClr val="0033CC"/>
                </a:solidFill>
              </a:endParaRPr>
            </a:p>
          </p:txBody>
        </p:sp>
        <p:sp>
          <p:nvSpPr>
            <p:cNvPr id="44069" name="Line 51"/>
            <p:cNvSpPr>
              <a:spLocks noChangeShapeType="1"/>
            </p:cNvSpPr>
            <p:nvPr/>
          </p:nvSpPr>
          <p:spPr bwMode="auto">
            <a:xfrm flipV="1">
              <a:off x="2342" y="1328"/>
              <a:ext cx="0" cy="2496"/>
            </a:xfrm>
            <a:prstGeom prst="line">
              <a:avLst/>
            </a:prstGeom>
            <a:noFill/>
            <a:ln w="38100">
              <a:solidFill>
                <a:schemeClr val="folHlink"/>
              </a:solidFill>
              <a:round/>
              <a:headEnd/>
              <a:tailEnd/>
            </a:ln>
          </p:spPr>
          <p:txBody>
            <a:bodyPr/>
            <a:lstStyle/>
            <a:p>
              <a:endParaRPr lang="tr-TR"/>
            </a:p>
          </p:txBody>
        </p:sp>
        <p:sp>
          <p:nvSpPr>
            <p:cNvPr id="44070" name="Freeform 52"/>
            <p:cNvSpPr>
              <a:spLocks/>
            </p:cNvSpPr>
            <p:nvPr/>
          </p:nvSpPr>
          <p:spPr bwMode="auto">
            <a:xfrm>
              <a:off x="1383" y="2904"/>
              <a:ext cx="954" cy="294"/>
            </a:xfrm>
            <a:custGeom>
              <a:avLst/>
              <a:gdLst>
                <a:gd name="T0" fmla="*/ 0 w 954"/>
                <a:gd name="T1" fmla="*/ 12 h 294"/>
                <a:gd name="T2" fmla="*/ 21 w 954"/>
                <a:gd name="T3" fmla="*/ 126 h 294"/>
                <a:gd name="T4" fmla="*/ 66 w 954"/>
                <a:gd name="T5" fmla="*/ 18 h 294"/>
                <a:gd name="T6" fmla="*/ 81 w 954"/>
                <a:gd name="T7" fmla="*/ 99 h 294"/>
                <a:gd name="T8" fmla="*/ 117 w 954"/>
                <a:gd name="T9" fmla="*/ 72 h 294"/>
                <a:gd name="T10" fmla="*/ 156 w 954"/>
                <a:gd name="T11" fmla="*/ 114 h 294"/>
                <a:gd name="T12" fmla="*/ 183 w 954"/>
                <a:gd name="T13" fmla="*/ 54 h 294"/>
                <a:gd name="T14" fmla="*/ 210 w 954"/>
                <a:gd name="T15" fmla="*/ 144 h 294"/>
                <a:gd name="T16" fmla="*/ 243 w 954"/>
                <a:gd name="T17" fmla="*/ 117 h 294"/>
                <a:gd name="T18" fmla="*/ 267 w 954"/>
                <a:gd name="T19" fmla="*/ 159 h 294"/>
                <a:gd name="T20" fmla="*/ 291 w 954"/>
                <a:gd name="T21" fmla="*/ 156 h 294"/>
                <a:gd name="T22" fmla="*/ 300 w 954"/>
                <a:gd name="T23" fmla="*/ 108 h 294"/>
                <a:gd name="T24" fmla="*/ 345 w 954"/>
                <a:gd name="T25" fmla="*/ 192 h 294"/>
                <a:gd name="T26" fmla="*/ 363 w 954"/>
                <a:gd name="T27" fmla="*/ 123 h 294"/>
                <a:gd name="T28" fmla="*/ 435 w 954"/>
                <a:gd name="T29" fmla="*/ 294 h 294"/>
                <a:gd name="T30" fmla="*/ 489 w 954"/>
                <a:gd name="T31" fmla="*/ 21 h 294"/>
                <a:gd name="T32" fmla="*/ 531 w 954"/>
                <a:gd name="T33" fmla="*/ 162 h 294"/>
                <a:gd name="T34" fmla="*/ 558 w 954"/>
                <a:gd name="T35" fmla="*/ 63 h 294"/>
                <a:gd name="T36" fmla="*/ 594 w 954"/>
                <a:gd name="T37" fmla="*/ 138 h 294"/>
                <a:gd name="T38" fmla="*/ 618 w 954"/>
                <a:gd name="T39" fmla="*/ 204 h 294"/>
                <a:gd name="T40" fmla="*/ 651 w 954"/>
                <a:gd name="T41" fmla="*/ 213 h 294"/>
                <a:gd name="T42" fmla="*/ 684 w 954"/>
                <a:gd name="T43" fmla="*/ 246 h 294"/>
                <a:gd name="T44" fmla="*/ 711 w 954"/>
                <a:gd name="T45" fmla="*/ 153 h 294"/>
                <a:gd name="T46" fmla="*/ 738 w 954"/>
                <a:gd name="T47" fmla="*/ 210 h 294"/>
                <a:gd name="T48" fmla="*/ 780 w 954"/>
                <a:gd name="T49" fmla="*/ 150 h 294"/>
                <a:gd name="T50" fmla="*/ 804 w 954"/>
                <a:gd name="T51" fmla="*/ 216 h 294"/>
                <a:gd name="T52" fmla="*/ 834 w 954"/>
                <a:gd name="T53" fmla="*/ 162 h 294"/>
                <a:gd name="T54" fmla="*/ 867 w 954"/>
                <a:gd name="T55" fmla="*/ 207 h 294"/>
                <a:gd name="T56" fmla="*/ 906 w 954"/>
                <a:gd name="T57" fmla="*/ 135 h 294"/>
                <a:gd name="T58" fmla="*/ 924 w 954"/>
                <a:gd name="T59" fmla="*/ 195 h 294"/>
                <a:gd name="T60" fmla="*/ 954 w 954"/>
                <a:gd name="T61" fmla="*/ 0 h 2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954"/>
                <a:gd name="T94" fmla="*/ 0 h 294"/>
                <a:gd name="T95" fmla="*/ 954 w 954"/>
                <a:gd name="T96" fmla="*/ 294 h 29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954" h="294">
                  <a:moveTo>
                    <a:pt x="0" y="12"/>
                  </a:moveTo>
                  <a:lnTo>
                    <a:pt x="21" y="126"/>
                  </a:lnTo>
                  <a:lnTo>
                    <a:pt x="66" y="18"/>
                  </a:lnTo>
                  <a:lnTo>
                    <a:pt x="81" y="99"/>
                  </a:lnTo>
                  <a:lnTo>
                    <a:pt x="117" y="72"/>
                  </a:lnTo>
                  <a:lnTo>
                    <a:pt x="156" y="114"/>
                  </a:lnTo>
                  <a:lnTo>
                    <a:pt x="183" y="54"/>
                  </a:lnTo>
                  <a:lnTo>
                    <a:pt x="210" y="144"/>
                  </a:lnTo>
                  <a:lnTo>
                    <a:pt x="243" y="117"/>
                  </a:lnTo>
                  <a:lnTo>
                    <a:pt x="267" y="159"/>
                  </a:lnTo>
                  <a:lnTo>
                    <a:pt x="291" y="156"/>
                  </a:lnTo>
                  <a:lnTo>
                    <a:pt x="300" y="108"/>
                  </a:lnTo>
                  <a:lnTo>
                    <a:pt x="345" y="192"/>
                  </a:lnTo>
                  <a:lnTo>
                    <a:pt x="363" y="123"/>
                  </a:lnTo>
                  <a:lnTo>
                    <a:pt x="435" y="294"/>
                  </a:lnTo>
                  <a:lnTo>
                    <a:pt x="489" y="21"/>
                  </a:lnTo>
                  <a:lnTo>
                    <a:pt x="531" y="162"/>
                  </a:lnTo>
                  <a:lnTo>
                    <a:pt x="558" y="63"/>
                  </a:lnTo>
                  <a:lnTo>
                    <a:pt x="594" y="138"/>
                  </a:lnTo>
                  <a:lnTo>
                    <a:pt x="618" y="204"/>
                  </a:lnTo>
                  <a:lnTo>
                    <a:pt x="651" y="213"/>
                  </a:lnTo>
                  <a:lnTo>
                    <a:pt x="684" y="246"/>
                  </a:lnTo>
                  <a:lnTo>
                    <a:pt x="711" y="153"/>
                  </a:lnTo>
                  <a:lnTo>
                    <a:pt x="738" y="210"/>
                  </a:lnTo>
                  <a:lnTo>
                    <a:pt x="780" y="150"/>
                  </a:lnTo>
                  <a:lnTo>
                    <a:pt x="804" y="216"/>
                  </a:lnTo>
                  <a:lnTo>
                    <a:pt x="834" y="162"/>
                  </a:lnTo>
                  <a:lnTo>
                    <a:pt x="867" y="207"/>
                  </a:lnTo>
                  <a:lnTo>
                    <a:pt x="906" y="135"/>
                  </a:lnTo>
                  <a:lnTo>
                    <a:pt x="924" y="195"/>
                  </a:lnTo>
                  <a:lnTo>
                    <a:pt x="954" y="0"/>
                  </a:lnTo>
                </a:path>
              </a:pathLst>
            </a:custGeom>
            <a:noFill/>
            <a:ln w="57150" cap="flat" cmpd="sng">
              <a:solidFill>
                <a:srgbClr val="FF0000"/>
              </a:solidFill>
              <a:prstDash val="solid"/>
              <a:round/>
              <a:headEnd type="none" w="med" len="med"/>
              <a:tailEnd type="none" w="med" len="med"/>
            </a:ln>
          </p:spPr>
          <p:txBody>
            <a:bodyPr/>
            <a:lstStyle/>
            <a:p>
              <a:endParaRPr lang="tr-TR"/>
            </a:p>
          </p:txBody>
        </p:sp>
      </p:grpSp>
      <p:grpSp>
        <p:nvGrpSpPr>
          <p:cNvPr id="4" name="Group 97"/>
          <p:cNvGrpSpPr>
            <a:grpSpLocks/>
          </p:cNvGrpSpPr>
          <p:nvPr/>
        </p:nvGrpSpPr>
        <p:grpSpPr bwMode="auto">
          <a:xfrm>
            <a:off x="3502844" y="1854224"/>
            <a:ext cx="1541463" cy="3962400"/>
            <a:chOff x="2352" y="1328"/>
            <a:chExt cx="971" cy="2496"/>
          </a:xfrm>
        </p:grpSpPr>
        <p:sp>
          <p:nvSpPr>
            <p:cNvPr id="44065" name="Text Box 54"/>
            <p:cNvSpPr txBox="1">
              <a:spLocks noChangeArrowheads="1"/>
            </p:cNvSpPr>
            <p:nvPr/>
          </p:nvSpPr>
          <p:spPr bwMode="auto">
            <a:xfrm>
              <a:off x="2366" y="1848"/>
              <a:ext cx="917" cy="425"/>
            </a:xfrm>
            <a:prstGeom prst="rect">
              <a:avLst/>
            </a:prstGeom>
            <a:noFill/>
            <a:ln w="12700">
              <a:noFill/>
              <a:miter lim="800000"/>
              <a:headEnd/>
              <a:tailEnd/>
            </a:ln>
          </p:spPr>
          <p:txBody>
            <a:bodyPr>
              <a:spAutoFit/>
            </a:bodyPr>
            <a:lstStyle/>
            <a:p>
              <a:pPr algn="ctr" defTabSz="762000">
                <a:lnSpc>
                  <a:spcPct val="90000"/>
                </a:lnSpc>
              </a:pPr>
              <a:r>
                <a:rPr lang="tr-TR" sz="1400" b="1">
                  <a:solidFill>
                    <a:srgbClr val="0033CC"/>
                  </a:solidFill>
                </a:rPr>
                <a:t>Perakende Noktalarının Siparişi</a:t>
              </a:r>
              <a:endParaRPr lang="en-AU" sz="1400" b="1">
                <a:solidFill>
                  <a:srgbClr val="0033CC"/>
                </a:solidFill>
              </a:endParaRPr>
            </a:p>
          </p:txBody>
        </p:sp>
        <p:sp>
          <p:nvSpPr>
            <p:cNvPr id="44066" name="Line 55"/>
            <p:cNvSpPr>
              <a:spLocks noChangeShapeType="1"/>
            </p:cNvSpPr>
            <p:nvPr/>
          </p:nvSpPr>
          <p:spPr bwMode="auto">
            <a:xfrm flipV="1">
              <a:off x="3323" y="1328"/>
              <a:ext cx="0" cy="2496"/>
            </a:xfrm>
            <a:prstGeom prst="line">
              <a:avLst/>
            </a:prstGeom>
            <a:noFill/>
            <a:ln w="38100">
              <a:solidFill>
                <a:schemeClr val="folHlink"/>
              </a:solidFill>
              <a:round/>
              <a:headEnd/>
              <a:tailEnd/>
            </a:ln>
          </p:spPr>
          <p:txBody>
            <a:bodyPr/>
            <a:lstStyle/>
            <a:p>
              <a:endParaRPr lang="tr-TR"/>
            </a:p>
          </p:txBody>
        </p:sp>
        <p:sp>
          <p:nvSpPr>
            <p:cNvPr id="44067" name="Freeform 56"/>
            <p:cNvSpPr>
              <a:spLocks/>
            </p:cNvSpPr>
            <p:nvPr/>
          </p:nvSpPr>
          <p:spPr bwMode="auto">
            <a:xfrm>
              <a:off x="2352" y="2466"/>
              <a:ext cx="960" cy="930"/>
            </a:xfrm>
            <a:custGeom>
              <a:avLst/>
              <a:gdLst>
                <a:gd name="T0" fmla="*/ 0 w 960"/>
                <a:gd name="T1" fmla="*/ 666 h 930"/>
                <a:gd name="T2" fmla="*/ 24 w 960"/>
                <a:gd name="T3" fmla="*/ 531 h 930"/>
                <a:gd name="T4" fmla="*/ 63 w 960"/>
                <a:gd name="T5" fmla="*/ 660 h 930"/>
                <a:gd name="T6" fmla="*/ 111 w 960"/>
                <a:gd name="T7" fmla="*/ 396 h 930"/>
                <a:gd name="T8" fmla="*/ 144 w 960"/>
                <a:gd name="T9" fmla="*/ 747 h 930"/>
                <a:gd name="T10" fmla="*/ 180 w 960"/>
                <a:gd name="T11" fmla="*/ 591 h 930"/>
                <a:gd name="T12" fmla="*/ 210 w 960"/>
                <a:gd name="T13" fmla="*/ 930 h 930"/>
                <a:gd name="T14" fmla="*/ 252 w 960"/>
                <a:gd name="T15" fmla="*/ 315 h 930"/>
                <a:gd name="T16" fmla="*/ 291 w 960"/>
                <a:gd name="T17" fmla="*/ 753 h 930"/>
                <a:gd name="T18" fmla="*/ 330 w 960"/>
                <a:gd name="T19" fmla="*/ 504 h 930"/>
                <a:gd name="T20" fmla="*/ 360 w 960"/>
                <a:gd name="T21" fmla="*/ 783 h 930"/>
                <a:gd name="T22" fmla="*/ 405 w 960"/>
                <a:gd name="T23" fmla="*/ 462 h 930"/>
                <a:gd name="T24" fmla="*/ 432 w 960"/>
                <a:gd name="T25" fmla="*/ 708 h 930"/>
                <a:gd name="T26" fmla="*/ 465 w 960"/>
                <a:gd name="T27" fmla="*/ 0 h 930"/>
                <a:gd name="T28" fmla="*/ 552 w 960"/>
                <a:gd name="T29" fmla="*/ 690 h 930"/>
                <a:gd name="T30" fmla="*/ 591 w 960"/>
                <a:gd name="T31" fmla="*/ 501 h 930"/>
                <a:gd name="T32" fmla="*/ 624 w 960"/>
                <a:gd name="T33" fmla="*/ 750 h 930"/>
                <a:gd name="T34" fmla="*/ 657 w 960"/>
                <a:gd name="T35" fmla="*/ 714 h 930"/>
                <a:gd name="T36" fmla="*/ 702 w 960"/>
                <a:gd name="T37" fmla="*/ 831 h 930"/>
                <a:gd name="T38" fmla="*/ 738 w 960"/>
                <a:gd name="T39" fmla="*/ 555 h 930"/>
                <a:gd name="T40" fmla="*/ 774 w 960"/>
                <a:gd name="T41" fmla="*/ 747 h 930"/>
                <a:gd name="T42" fmla="*/ 816 w 960"/>
                <a:gd name="T43" fmla="*/ 636 h 930"/>
                <a:gd name="T44" fmla="*/ 846 w 960"/>
                <a:gd name="T45" fmla="*/ 678 h 930"/>
                <a:gd name="T46" fmla="*/ 885 w 960"/>
                <a:gd name="T47" fmla="*/ 459 h 930"/>
                <a:gd name="T48" fmla="*/ 921 w 960"/>
                <a:gd name="T49" fmla="*/ 774 h 930"/>
                <a:gd name="T50" fmla="*/ 960 w 960"/>
                <a:gd name="T51" fmla="*/ 87 h 93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60"/>
                <a:gd name="T79" fmla="*/ 0 h 930"/>
                <a:gd name="T80" fmla="*/ 960 w 960"/>
                <a:gd name="T81" fmla="*/ 930 h 93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60" h="930">
                  <a:moveTo>
                    <a:pt x="0" y="666"/>
                  </a:moveTo>
                  <a:lnTo>
                    <a:pt x="24" y="531"/>
                  </a:lnTo>
                  <a:lnTo>
                    <a:pt x="63" y="660"/>
                  </a:lnTo>
                  <a:lnTo>
                    <a:pt x="111" y="396"/>
                  </a:lnTo>
                  <a:lnTo>
                    <a:pt x="144" y="747"/>
                  </a:lnTo>
                  <a:lnTo>
                    <a:pt x="180" y="591"/>
                  </a:lnTo>
                  <a:lnTo>
                    <a:pt x="210" y="930"/>
                  </a:lnTo>
                  <a:lnTo>
                    <a:pt x="252" y="315"/>
                  </a:lnTo>
                  <a:lnTo>
                    <a:pt x="291" y="753"/>
                  </a:lnTo>
                  <a:lnTo>
                    <a:pt x="330" y="504"/>
                  </a:lnTo>
                  <a:lnTo>
                    <a:pt x="360" y="783"/>
                  </a:lnTo>
                  <a:lnTo>
                    <a:pt x="405" y="462"/>
                  </a:lnTo>
                  <a:lnTo>
                    <a:pt x="432" y="708"/>
                  </a:lnTo>
                  <a:lnTo>
                    <a:pt x="465" y="0"/>
                  </a:lnTo>
                  <a:lnTo>
                    <a:pt x="552" y="690"/>
                  </a:lnTo>
                  <a:lnTo>
                    <a:pt x="591" y="501"/>
                  </a:lnTo>
                  <a:lnTo>
                    <a:pt x="624" y="750"/>
                  </a:lnTo>
                  <a:lnTo>
                    <a:pt x="657" y="714"/>
                  </a:lnTo>
                  <a:lnTo>
                    <a:pt x="702" y="831"/>
                  </a:lnTo>
                  <a:lnTo>
                    <a:pt x="738" y="555"/>
                  </a:lnTo>
                  <a:lnTo>
                    <a:pt x="774" y="747"/>
                  </a:lnTo>
                  <a:lnTo>
                    <a:pt x="816" y="636"/>
                  </a:lnTo>
                  <a:lnTo>
                    <a:pt x="846" y="678"/>
                  </a:lnTo>
                  <a:lnTo>
                    <a:pt x="885" y="459"/>
                  </a:lnTo>
                  <a:lnTo>
                    <a:pt x="921" y="774"/>
                  </a:lnTo>
                  <a:lnTo>
                    <a:pt x="960" y="87"/>
                  </a:lnTo>
                </a:path>
              </a:pathLst>
            </a:custGeom>
            <a:noFill/>
            <a:ln w="57150" cap="flat" cmpd="sng">
              <a:solidFill>
                <a:schemeClr val="accent2"/>
              </a:solidFill>
              <a:prstDash val="solid"/>
              <a:round/>
              <a:headEnd type="none" w="med" len="med"/>
              <a:tailEnd type="none" w="med" len="med"/>
            </a:ln>
          </p:spPr>
          <p:txBody>
            <a:bodyPr/>
            <a:lstStyle/>
            <a:p>
              <a:endParaRPr lang="tr-TR"/>
            </a:p>
          </p:txBody>
        </p:sp>
      </p:grpSp>
      <p:grpSp>
        <p:nvGrpSpPr>
          <p:cNvPr id="5" name="Group 96"/>
          <p:cNvGrpSpPr>
            <a:grpSpLocks/>
          </p:cNvGrpSpPr>
          <p:nvPr/>
        </p:nvGrpSpPr>
        <p:grpSpPr bwMode="auto">
          <a:xfrm>
            <a:off x="4983982" y="1854224"/>
            <a:ext cx="1624012" cy="3962400"/>
            <a:chOff x="3285" y="1328"/>
            <a:chExt cx="1023" cy="2496"/>
          </a:xfrm>
        </p:grpSpPr>
        <p:sp>
          <p:nvSpPr>
            <p:cNvPr id="44053" name="Text Box 58"/>
            <p:cNvSpPr txBox="1">
              <a:spLocks noChangeArrowheads="1"/>
            </p:cNvSpPr>
            <p:nvPr/>
          </p:nvSpPr>
          <p:spPr bwMode="auto">
            <a:xfrm>
              <a:off x="3334" y="1496"/>
              <a:ext cx="948" cy="547"/>
            </a:xfrm>
            <a:prstGeom prst="rect">
              <a:avLst/>
            </a:prstGeom>
            <a:noFill/>
            <a:ln w="12700">
              <a:noFill/>
              <a:miter lim="800000"/>
              <a:headEnd/>
              <a:tailEnd/>
            </a:ln>
          </p:spPr>
          <p:txBody>
            <a:bodyPr>
              <a:spAutoFit/>
            </a:bodyPr>
            <a:lstStyle/>
            <a:p>
              <a:pPr algn="ctr" defTabSz="762000">
                <a:lnSpc>
                  <a:spcPct val="90000"/>
                </a:lnSpc>
              </a:pPr>
              <a:r>
                <a:rPr lang="tr-TR" sz="1400" b="1">
                  <a:solidFill>
                    <a:srgbClr val="0033CC"/>
                  </a:solidFill>
                </a:rPr>
                <a:t>Üretici Firmanın 1. Tedarikçilere Siparişi</a:t>
              </a:r>
              <a:endParaRPr lang="en-AU" sz="1400" b="1">
                <a:solidFill>
                  <a:srgbClr val="0033CC"/>
                </a:solidFill>
              </a:endParaRPr>
            </a:p>
          </p:txBody>
        </p:sp>
        <p:sp>
          <p:nvSpPr>
            <p:cNvPr id="44054" name="Line 59"/>
            <p:cNvSpPr>
              <a:spLocks noChangeShapeType="1"/>
            </p:cNvSpPr>
            <p:nvPr/>
          </p:nvSpPr>
          <p:spPr bwMode="auto">
            <a:xfrm flipV="1">
              <a:off x="4292" y="1328"/>
              <a:ext cx="0" cy="2496"/>
            </a:xfrm>
            <a:prstGeom prst="line">
              <a:avLst/>
            </a:prstGeom>
            <a:noFill/>
            <a:ln w="38100">
              <a:solidFill>
                <a:schemeClr val="folHlink"/>
              </a:solidFill>
              <a:round/>
              <a:headEnd/>
              <a:tailEnd/>
            </a:ln>
          </p:spPr>
          <p:txBody>
            <a:bodyPr/>
            <a:lstStyle/>
            <a:p>
              <a:endParaRPr lang="tr-TR"/>
            </a:p>
          </p:txBody>
        </p:sp>
        <p:grpSp>
          <p:nvGrpSpPr>
            <p:cNvPr id="6" name="Group 95"/>
            <p:cNvGrpSpPr>
              <a:grpSpLocks/>
            </p:cNvGrpSpPr>
            <p:nvPr/>
          </p:nvGrpSpPr>
          <p:grpSpPr bwMode="auto">
            <a:xfrm>
              <a:off x="3285" y="2367"/>
              <a:ext cx="1023" cy="1155"/>
              <a:chOff x="3285" y="2367"/>
              <a:chExt cx="1023" cy="1155"/>
            </a:xfrm>
          </p:grpSpPr>
          <p:sp>
            <p:nvSpPr>
              <p:cNvPr id="44056" name="Freeform 61"/>
              <p:cNvSpPr>
                <a:spLocks/>
              </p:cNvSpPr>
              <p:nvPr/>
            </p:nvSpPr>
            <p:spPr bwMode="auto">
              <a:xfrm>
                <a:off x="3318" y="2415"/>
                <a:ext cx="945" cy="1059"/>
              </a:xfrm>
              <a:custGeom>
                <a:avLst/>
                <a:gdLst>
                  <a:gd name="T0" fmla="*/ 0 w 945"/>
                  <a:gd name="T1" fmla="*/ 984 h 1059"/>
                  <a:gd name="T2" fmla="*/ 150 w 945"/>
                  <a:gd name="T3" fmla="*/ 267 h 1059"/>
                  <a:gd name="T4" fmla="*/ 273 w 945"/>
                  <a:gd name="T5" fmla="*/ 687 h 1059"/>
                  <a:gd name="T6" fmla="*/ 423 w 945"/>
                  <a:gd name="T7" fmla="*/ 1059 h 1059"/>
                  <a:gd name="T8" fmla="*/ 546 w 945"/>
                  <a:gd name="T9" fmla="*/ 474 h 1059"/>
                  <a:gd name="T10" fmla="*/ 684 w 945"/>
                  <a:gd name="T11" fmla="*/ 813 h 1059"/>
                  <a:gd name="T12" fmla="*/ 822 w 945"/>
                  <a:gd name="T13" fmla="*/ 0 h 1059"/>
                  <a:gd name="T14" fmla="*/ 945 w 945"/>
                  <a:gd name="T15" fmla="*/ 909 h 1059"/>
                  <a:gd name="T16" fmla="*/ 0 60000 65536"/>
                  <a:gd name="T17" fmla="*/ 0 60000 65536"/>
                  <a:gd name="T18" fmla="*/ 0 60000 65536"/>
                  <a:gd name="T19" fmla="*/ 0 60000 65536"/>
                  <a:gd name="T20" fmla="*/ 0 60000 65536"/>
                  <a:gd name="T21" fmla="*/ 0 60000 65536"/>
                  <a:gd name="T22" fmla="*/ 0 60000 65536"/>
                  <a:gd name="T23" fmla="*/ 0 60000 65536"/>
                  <a:gd name="T24" fmla="*/ 0 w 945"/>
                  <a:gd name="T25" fmla="*/ 0 h 1059"/>
                  <a:gd name="T26" fmla="*/ 945 w 945"/>
                  <a:gd name="T27" fmla="*/ 1059 h 105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5" h="1059">
                    <a:moveTo>
                      <a:pt x="0" y="984"/>
                    </a:moveTo>
                    <a:lnTo>
                      <a:pt x="150" y="267"/>
                    </a:lnTo>
                    <a:lnTo>
                      <a:pt x="273" y="687"/>
                    </a:lnTo>
                    <a:lnTo>
                      <a:pt x="423" y="1059"/>
                    </a:lnTo>
                    <a:lnTo>
                      <a:pt x="546" y="474"/>
                    </a:lnTo>
                    <a:lnTo>
                      <a:pt x="684" y="813"/>
                    </a:lnTo>
                    <a:lnTo>
                      <a:pt x="822" y="0"/>
                    </a:lnTo>
                    <a:lnTo>
                      <a:pt x="945" y="909"/>
                    </a:lnTo>
                  </a:path>
                </a:pathLst>
              </a:custGeom>
              <a:noFill/>
              <a:ln w="76200" cap="flat" cmpd="sng">
                <a:solidFill>
                  <a:srgbClr val="FF00FF"/>
                </a:solidFill>
                <a:prstDash val="solid"/>
                <a:round/>
                <a:headEnd type="none" w="med" len="med"/>
                <a:tailEnd type="none" w="med" len="med"/>
              </a:ln>
            </p:spPr>
            <p:txBody>
              <a:bodyPr/>
              <a:lstStyle/>
              <a:p>
                <a:endParaRPr lang="tr-TR"/>
              </a:p>
            </p:txBody>
          </p:sp>
          <p:sp>
            <p:nvSpPr>
              <p:cNvPr id="44057" name="Rectangle 62"/>
              <p:cNvSpPr>
                <a:spLocks noChangeArrowheads="1"/>
              </p:cNvSpPr>
              <p:nvPr/>
            </p:nvSpPr>
            <p:spPr bwMode="auto">
              <a:xfrm>
                <a:off x="3693" y="3441"/>
                <a:ext cx="81" cy="81"/>
              </a:xfrm>
              <a:prstGeom prst="rect">
                <a:avLst/>
              </a:prstGeom>
              <a:solidFill>
                <a:srgbClr val="FF00FF"/>
              </a:solidFill>
              <a:ln w="12700">
                <a:noFill/>
                <a:miter lim="800000"/>
                <a:headEnd/>
                <a:tailEnd/>
              </a:ln>
            </p:spPr>
            <p:txBody>
              <a:bodyPr wrap="none" anchor="ctr"/>
              <a:lstStyle/>
              <a:p>
                <a:endParaRPr lang="tr-TR"/>
              </a:p>
            </p:txBody>
          </p:sp>
          <p:sp>
            <p:nvSpPr>
              <p:cNvPr id="44058" name="Rectangle 63"/>
              <p:cNvSpPr>
                <a:spLocks noChangeArrowheads="1"/>
              </p:cNvSpPr>
              <p:nvPr/>
            </p:nvSpPr>
            <p:spPr bwMode="auto">
              <a:xfrm>
                <a:off x="4227" y="3285"/>
                <a:ext cx="81" cy="81"/>
              </a:xfrm>
              <a:prstGeom prst="rect">
                <a:avLst/>
              </a:prstGeom>
              <a:solidFill>
                <a:srgbClr val="FF00FF"/>
              </a:solidFill>
              <a:ln w="12700">
                <a:noFill/>
                <a:miter lim="800000"/>
                <a:headEnd/>
                <a:tailEnd/>
              </a:ln>
            </p:spPr>
            <p:txBody>
              <a:bodyPr wrap="none" anchor="ctr"/>
              <a:lstStyle/>
              <a:p>
                <a:endParaRPr lang="tr-TR"/>
              </a:p>
            </p:txBody>
          </p:sp>
          <p:sp>
            <p:nvSpPr>
              <p:cNvPr id="44059" name="Rectangle 64"/>
              <p:cNvSpPr>
                <a:spLocks noChangeArrowheads="1"/>
              </p:cNvSpPr>
              <p:nvPr/>
            </p:nvSpPr>
            <p:spPr bwMode="auto">
              <a:xfrm>
                <a:off x="3960" y="3198"/>
                <a:ext cx="81" cy="81"/>
              </a:xfrm>
              <a:prstGeom prst="rect">
                <a:avLst/>
              </a:prstGeom>
              <a:solidFill>
                <a:srgbClr val="FF00FF"/>
              </a:solidFill>
              <a:ln w="12700">
                <a:noFill/>
                <a:miter lim="800000"/>
                <a:headEnd/>
                <a:tailEnd/>
              </a:ln>
            </p:spPr>
            <p:txBody>
              <a:bodyPr wrap="none" anchor="ctr"/>
              <a:lstStyle/>
              <a:p>
                <a:endParaRPr lang="tr-TR"/>
              </a:p>
            </p:txBody>
          </p:sp>
          <p:sp>
            <p:nvSpPr>
              <p:cNvPr id="44060" name="Rectangle 65"/>
              <p:cNvSpPr>
                <a:spLocks noChangeArrowheads="1"/>
              </p:cNvSpPr>
              <p:nvPr/>
            </p:nvSpPr>
            <p:spPr bwMode="auto">
              <a:xfrm>
                <a:off x="3825" y="2838"/>
                <a:ext cx="81" cy="81"/>
              </a:xfrm>
              <a:prstGeom prst="rect">
                <a:avLst/>
              </a:prstGeom>
              <a:solidFill>
                <a:srgbClr val="FF00FF"/>
              </a:solidFill>
              <a:ln w="12700">
                <a:noFill/>
                <a:miter lim="800000"/>
                <a:headEnd/>
                <a:tailEnd/>
              </a:ln>
            </p:spPr>
            <p:txBody>
              <a:bodyPr wrap="none" anchor="ctr"/>
              <a:lstStyle/>
              <a:p>
                <a:endParaRPr lang="tr-TR"/>
              </a:p>
            </p:txBody>
          </p:sp>
          <p:sp>
            <p:nvSpPr>
              <p:cNvPr id="44061" name="Rectangle 66"/>
              <p:cNvSpPr>
                <a:spLocks noChangeArrowheads="1"/>
              </p:cNvSpPr>
              <p:nvPr/>
            </p:nvSpPr>
            <p:spPr bwMode="auto">
              <a:xfrm>
                <a:off x="3558" y="3066"/>
                <a:ext cx="81" cy="81"/>
              </a:xfrm>
              <a:prstGeom prst="rect">
                <a:avLst/>
              </a:prstGeom>
              <a:solidFill>
                <a:srgbClr val="FF00FF"/>
              </a:solidFill>
              <a:ln w="12700">
                <a:noFill/>
                <a:miter lim="800000"/>
                <a:headEnd/>
                <a:tailEnd/>
              </a:ln>
            </p:spPr>
            <p:txBody>
              <a:bodyPr wrap="none" anchor="ctr"/>
              <a:lstStyle/>
              <a:p>
                <a:endParaRPr lang="tr-TR"/>
              </a:p>
            </p:txBody>
          </p:sp>
          <p:sp>
            <p:nvSpPr>
              <p:cNvPr id="44062" name="Rectangle 67"/>
              <p:cNvSpPr>
                <a:spLocks noChangeArrowheads="1"/>
              </p:cNvSpPr>
              <p:nvPr/>
            </p:nvSpPr>
            <p:spPr bwMode="auto">
              <a:xfrm>
                <a:off x="3432" y="2637"/>
                <a:ext cx="81" cy="81"/>
              </a:xfrm>
              <a:prstGeom prst="rect">
                <a:avLst/>
              </a:prstGeom>
              <a:solidFill>
                <a:srgbClr val="FF00FF"/>
              </a:solidFill>
              <a:ln w="12700">
                <a:noFill/>
                <a:miter lim="800000"/>
                <a:headEnd/>
                <a:tailEnd/>
              </a:ln>
            </p:spPr>
            <p:txBody>
              <a:bodyPr wrap="none" anchor="ctr"/>
              <a:lstStyle/>
              <a:p>
                <a:endParaRPr lang="tr-TR"/>
              </a:p>
            </p:txBody>
          </p:sp>
          <p:sp>
            <p:nvSpPr>
              <p:cNvPr id="44063" name="Rectangle 68"/>
              <p:cNvSpPr>
                <a:spLocks noChangeArrowheads="1"/>
              </p:cNvSpPr>
              <p:nvPr/>
            </p:nvSpPr>
            <p:spPr bwMode="auto">
              <a:xfrm>
                <a:off x="3285" y="3363"/>
                <a:ext cx="81" cy="81"/>
              </a:xfrm>
              <a:prstGeom prst="rect">
                <a:avLst/>
              </a:prstGeom>
              <a:solidFill>
                <a:srgbClr val="FF00FF"/>
              </a:solidFill>
              <a:ln w="12700">
                <a:noFill/>
                <a:miter lim="800000"/>
                <a:headEnd/>
                <a:tailEnd/>
              </a:ln>
            </p:spPr>
            <p:txBody>
              <a:bodyPr wrap="none" anchor="ctr"/>
              <a:lstStyle/>
              <a:p>
                <a:endParaRPr lang="tr-TR"/>
              </a:p>
            </p:txBody>
          </p:sp>
          <p:sp>
            <p:nvSpPr>
              <p:cNvPr id="44064" name="Rectangle 69"/>
              <p:cNvSpPr>
                <a:spLocks noChangeArrowheads="1"/>
              </p:cNvSpPr>
              <p:nvPr/>
            </p:nvSpPr>
            <p:spPr bwMode="auto">
              <a:xfrm>
                <a:off x="4101" y="2367"/>
                <a:ext cx="81" cy="81"/>
              </a:xfrm>
              <a:prstGeom prst="rect">
                <a:avLst/>
              </a:prstGeom>
              <a:solidFill>
                <a:srgbClr val="FF00FF"/>
              </a:solidFill>
              <a:ln w="12700">
                <a:noFill/>
                <a:miter lim="800000"/>
                <a:headEnd/>
                <a:tailEnd/>
              </a:ln>
            </p:spPr>
            <p:txBody>
              <a:bodyPr wrap="none" anchor="ctr"/>
              <a:lstStyle/>
              <a:p>
                <a:endParaRPr lang="tr-TR"/>
              </a:p>
            </p:txBody>
          </p:sp>
        </p:grpSp>
      </p:grpSp>
      <p:grpSp>
        <p:nvGrpSpPr>
          <p:cNvPr id="7" name="Group 102"/>
          <p:cNvGrpSpPr>
            <a:grpSpLocks/>
          </p:cNvGrpSpPr>
          <p:nvPr/>
        </p:nvGrpSpPr>
        <p:grpSpPr bwMode="auto">
          <a:xfrm>
            <a:off x="6555607" y="1549424"/>
            <a:ext cx="1874837" cy="4030663"/>
            <a:chOff x="4275" y="1136"/>
            <a:chExt cx="1181" cy="2539"/>
          </a:xfrm>
        </p:grpSpPr>
        <p:grpSp>
          <p:nvGrpSpPr>
            <p:cNvPr id="8" name="Group 100"/>
            <p:cNvGrpSpPr>
              <a:grpSpLocks/>
            </p:cNvGrpSpPr>
            <p:nvPr/>
          </p:nvGrpSpPr>
          <p:grpSpPr bwMode="auto">
            <a:xfrm>
              <a:off x="4292" y="1136"/>
              <a:ext cx="1164" cy="2491"/>
              <a:chOff x="4292" y="1136"/>
              <a:chExt cx="1164" cy="2491"/>
            </a:xfrm>
          </p:grpSpPr>
          <p:sp>
            <p:nvSpPr>
              <p:cNvPr id="44048" name="Text Box 71"/>
              <p:cNvSpPr txBox="1">
                <a:spLocks noChangeArrowheads="1"/>
              </p:cNvSpPr>
              <p:nvPr/>
            </p:nvSpPr>
            <p:spPr bwMode="auto">
              <a:xfrm>
                <a:off x="4292" y="1136"/>
                <a:ext cx="1164" cy="425"/>
              </a:xfrm>
              <a:prstGeom prst="rect">
                <a:avLst/>
              </a:prstGeom>
              <a:noFill/>
              <a:ln w="12700">
                <a:noFill/>
                <a:miter lim="800000"/>
                <a:headEnd/>
                <a:tailEnd/>
              </a:ln>
            </p:spPr>
            <p:txBody>
              <a:bodyPr>
                <a:spAutoFit/>
              </a:bodyPr>
              <a:lstStyle/>
              <a:p>
                <a:pPr algn="ctr" defTabSz="762000">
                  <a:lnSpc>
                    <a:spcPct val="90000"/>
                  </a:lnSpc>
                </a:pPr>
                <a:r>
                  <a:rPr lang="tr-TR" sz="1400" b="1">
                    <a:solidFill>
                      <a:srgbClr val="0033CC"/>
                    </a:solidFill>
                  </a:rPr>
                  <a:t>1. Tedarikçilerin, 2. Tedarikçilere Siparişi</a:t>
                </a:r>
                <a:endParaRPr lang="en-AU" sz="1400" b="1">
                  <a:solidFill>
                    <a:srgbClr val="0033CC"/>
                  </a:solidFill>
                </a:endParaRPr>
              </a:p>
            </p:txBody>
          </p:sp>
          <p:grpSp>
            <p:nvGrpSpPr>
              <p:cNvPr id="9" name="Group 99"/>
              <p:cNvGrpSpPr>
                <a:grpSpLocks/>
              </p:cNvGrpSpPr>
              <p:nvPr/>
            </p:nvGrpSpPr>
            <p:grpSpPr bwMode="auto">
              <a:xfrm>
                <a:off x="4317" y="1991"/>
                <a:ext cx="930" cy="1636"/>
                <a:chOff x="4317" y="1991"/>
                <a:chExt cx="930" cy="1636"/>
              </a:xfrm>
            </p:grpSpPr>
            <p:sp>
              <p:nvSpPr>
                <p:cNvPr id="44050" name="Freeform 73"/>
                <p:cNvSpPr>
                  <a:spLocks/>
                </p:cNvSpPr>
                <p:nvPr/>
              </p:nvSpPr>
              <p:spPr bwMode="auto">
                <a:xfrm>
                  <a:off x="4317" y="2040"/>
                  <a:ext cx="930" cy="1587"/>
                </a:xfrm>
                <a:custGeom>
                  <a:avLst/>
                  <a:gdLst>
                    <a:gd name="T0" fmla="*/ 0 w 930"/>
                    <a:gd name="T1" fmla="*/ 666 h 1587"/>
                    <a:gd name="T2" fmla="*/ 132 w 930"/>
                    <a:gd name="T3" fmla="*/ 1563 h 1587"/>
                    <a:gd name="T4" fmla="*/ 261 w 930"/>
                    <a:gd name="T5" fmla="*/ 219 h 1587"/>
                    <a:gd name="T6" fmla="*/ 390 w 930"/>
                    <a:gd name="T7" fmla="*/ 1587 h 1587"/>
                    <a:gd name="T8" fmla="*/ 531 w 930"/>
                    <a:gd name="T9" fmla="*/ 1494 h 1587"/>
                    <a:gd name="T10" fmla="*/ 666 w 930"/>
                    <a:gd name="T11" fmla="*/ 0 h 1587"/>
                    <a:gd name="T12" fmla="*/ 789 w 930"/>
                    <a:gd name="T13" fmla="*/ 1287 h 1587"/>
                    <a:gd name="T14" fmla="*/ 930 w 930"/>
                    <a:gd name="T15" fmla="*/ 864 h 1587"/>
                    <a:gd name="T16" fmla="*/ 0 60000 65536"/>
                    <a:gd name="T17" fmla="*/ 0 60000 65536"/>
                    <a:gd name="T18" fmla="*/ 0 60000 65536"/>
                    <a:gd name="T19" fmla="*/ 0 60000 65536"/>
                    <a:gd name="T20" fmla="*/ 0 60000 65536"/>
                    <a:gd name="T21" fmla="*/ 0 60000 65536"/>
                    <a:gd name="T22" fmla="*/ 0 60000 65536"/>
                    <a:gd name="T23" fmla="*/ 0 60000 65536"/>
                    <a:gd name="T24" fmla="*/ 0 w 930"/>
                    <a:gd name="T25" fmla="*/ 0 h 1587"/>
                    <a:gd name="T26" fmla="*/ 930 w 930"/>
                    <a:gd name="T27" fmla="*/ 1587 h 15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0" h="1587">
                      <a:moveTo>
                        <a:pt x="0" y="666"/>
                      </a:moveTo>
                      <a:lnTo>
                        <a:pt x="132" y="1563"/>
                      </a:lnTo>
                      <a:lnTo>
                        <a:pt x="261" y="219"/>
                      </a:lnTo>
                      <a:lnTo>
                        <a:pt x="390" y="1587"/>
                      </a:lnTo>
                      <a:lnTo>
                        <a:pt x="531" y="1494"/>
                      </a:lnTo>
                      <a:lnTo>
                        <a:pt x="666" y="0"/>
                      </a:lnTo>
                      <a:lnTo>
                        <a:pt x="789" y="1287"/>
                      </a:lnTo>
                      <a:lnTo>
                        <a:pt x="930" y="864"/>
                      </a:lnTo>
                    </a:path>
                  </a:pathLst>
                </a:custGeom>
                <a:noFill/>
                <a:ln w="76200" cap="flat" cmpd="sng">
                  <a:solidFill>
                    <a:schemeClr val="accent1"/>
                  </a:solidFill>
                  <a:prstDash val="solid"/>
                  <a:round/>
                  <a:headEnd type="none" w="med" len="med"/>
                  <a:tailEnd type="none" w="med" len="med"/>
                </a:ln>
              </p:spPr>
              <p:txBody>
                <a:bodyPr/>
                <a:lstStyle/>
                <a:p>
                  <a:endParaRPr lang="tr-TR"/>
                </a:p>
              </p:txBody>
            </p:sp>
            <p:sp>
              <p:nvSpPr>
                <p:cNvPr id="44051" name="Oval 75"/>
                <p:cNvSpPr>
                  <a:spLocks noChangeArrowheads="1"/>
                </p:cNvSpPr>
                <p:nvPr/>
              </p:nvSpPr>
              <p:spPr bwMode="auto">
                <a:xfrm>
                  <a:off x="4948" y="1991"/>
                  <a:ext cx="87" cy="87"/>
                </a:xfrm>
                <a:prstGeom prst="ellipse">
                  <a:avLst/>
                </a:prstGeom>
                <a:solidFill>
                  <a:schemeClr val="accent1"/>
                </a:solidFill>
                <a:ln w="12700">
                  <a:noFill/>
                  <a:round/>
                  <a:headEnd/>
                  <a:tailEnd/>
                </a:ln>
              </p:spPr>
              <p:txBody>
                <a:bodyPr wrap="none" anchor="ctr"/>
                <a:lstStyle/>
                <a:p>
                  <a:endParaRPr lang="tr-TR"/>
                </a:p>
              </p:txBody>
            </p:sp>
            <p:sp>
              <p:nvSpPr>
                <p:cNvPr id="44052" name="Oval 76"/>
                <p:cNvSpPr>
                  <a:spLocks noChangeArrowheads="1"/>
                </p:cNvSpPr>
                <p:nvPr/>
              </p:nvSpPr>
              <p:spPr bwMode="auto">
                <a:xfrm>
                  <a:off x="4533" y="2214"/>
                  <a:ext cx="87" cy="87"/>
                </a:xfrm>
                <a:prstGeom prst="ellipse">
                  <a:avLst/>
                </a:prstGeom>
                <a:solidFill>
                  <a:schemeClr val="accent1"/>
                </a:solidFill>
                <a:ln w="12700">
                  <a:noFill/>
                  <a:round/>
                  <a:headEnd/>
                  <a:tailEnd/>
                </a:ln>
              </p:spPr>
              <p:txBody>
                <a:bodyPr wrap="none" anchor="ctr"/>
                <a:lstStyle/>
                <a:p>
                  <a:endParaRPr lang="tr-TR"/>
                </a:p>
              </p:txBody>
            </p:sp>
          </p:grpSp>
        </p:grpSp>
        <p:grpSp>
          <p:nvGrpSpPr>
            <p:cNvPr id="10" name="Group 101"/>
            <p:cNvGrpSpPr>
              <a:grpSpLocks/>
            </p:cNvGrpSpPr>
            <p:nvPr/>
          </p:nvGrpSpPr>
          <p:grpSpPr bwMode="auto">
            <a:xfrm>
              <a:off x="4275" y="2664"/>
              <a:ext cx="1020" cy="1011"/>
              <a:chOff x="4275" y="2664"/>
              <a:chExt cx="1020" cy="1011"/>
            </a:xfrm>
          </p:grpSpPr>
          <p:sp>
            <p:nvSpPr>
              <p:cNvPr id="44042" name="Oval 74"/>
              <p:cNvSpPr>
                <a:spLocks noChangeArrowheads="1"/>
              </p:cNvSpPr>
              <p:nvPr/>
            </p:nvSpPr>
            <p:spPr bwMode="auto">
              <a:xfrm>
                <a:off x="4275" y="2664"/>
                <a:ext cx="87" cy="87"/>
              </a:xfrm>
              <a:prstGeom prst="ellipse">
                <a:avLst/>
              </a:prstGeom>
              <a:solidFill>
                <a:schemeClr val="accent1"/>
              </a:solidFill>
              <a:ln w="12700">
                <a:noFill/>
                <a:round/>
                <a:headEnd/>
                <a:tailEnd/>
              </a:ln>
            </p:spPr>
            <p:txBody>
              <a:bodyPr wrap="none" anchor="ctr"/>
              <a:lstStyle/>
              <a:p>
                <a:endParaRPr lang="tr-TR"/>
              </a:p>
            </p:txBody>
          </p:sp>
          <p:sp>
            <p:nvSpPr>
              <p:cNvPr id="44043" name="Oval 77"/>
              <p:cNvSpPr>
                <a:spLocks noChangeArrowheads="1"/>
              </p:cNvSpPr>
              <p:nvPr/>
            </p:nvSpPr>
            <p:spPr bwMode="auto">
              <a:xfrm>
                <a:off x="4410" y="3558"/>
                <a:ext cx="87" cy="87"/>
              </a:xfrm>
              <a:prstGeom prst="ellipse">
                <a:avLst/>
              </a:prstGeom>
              <a:solidFill>
                <a:schemeClr val="accent1"/>
              </a:solidFill>
              <a:ln w="12700">
                <a:noFill/>
                <a:round/>
                <a:headEnd/>
                <a:tailEnd/>
              </a:ln>
            </p:spPr>
            <p:txBody>
              <a:bodyPr wrap="none" anchor="ctr"/>
              <a:lstStyle/>
              <a:p>
                <a:endParaRPr lang="tr-TR"/>
              </a:p>
            </p:txBody>
          </p:sp>
          <p:sp>
            <p:nvSpPr>
              <p:cNvPr id="44044" name="Oval 78"/>
              <p:cNvSpPr>
                <a:spLocks noChangeArrowheads="1"/>
              </p:cNvSpPr>
              <p:nvPr/>
            </p:nvSpPr>
            <p:spPr bwMode="auto">
              <a:xfrm>
                <a:off x="4665" y="3588"/>
                <a:ext cx="87" cy="87"/>
              </a:xfrm>
              <a:prstGeom prst="ellipse">
                <a:avLst/>
              </a:prstGeom>
              <a:solidFill>
                <a:schemeClr val="accent1"/>
              </a:solidFill>
              <a:ln w="12700">
                <a:noFill/>
                <a:round/>
                <a:headEnd/>
                <a:tailEnd/>
              </a:ln>
            </p:spPr>
            <p:txBody>
              <a:bodyPr wrap="none" anchor="ctr"/>
              <a:lstStyle/>
              <a:p>
                <a:endParaRPr lang="tr-TR"/>
              </a:p>
            </p:txBody>
          </p:sp>
          <p:sp>
            <p:nvSpPr>
              <p:cNvPr id="44045" name="Oval 79"/>
              <p:cNvSpPr>
                <a:spLocks noChangeArrowheads="1"/>
              </p:cNvSpPr>
              <p:nvPr/>
            </p:nvSpPr>
            <p:spPr bwMode="auto">
              <a:xfrm>
                <a:off x="4810" y="3502"/>
                <a:ext cx="87" cy="87"/>
              </a:xfrm>
              <a:prstGeom prst="ellipse">
                <a:avLst/>
              </a:prstGeom>
              <a:solidFill>
                <a:schemeClr val="accent1"/>
              </a:solidFill>
              <a:ln w="12700">
                <a:noFill/>
                <a:round/>
                <a:headEnd/>
                <a:tailEnd/>
              </a:ln>
            </p:spPr>
            <p:txBody>
              <a:bodyPr wrap="none" anchor="ctr"/>
              <a:lstStyle/>
              <a:p>
                <a:endParaRPr lang="tr-TR"/>
              </a:p>
            </p:txBody>
          </p:sp>
          <p:sp>
            <p:nvSpPr>
              <p:cNvPr id="44046" name="Oval 80"/>
              <p:cNvSpPr>
                <a:spLocks noChangeArrowheads="1"/>
              </p:cNvSpPr>
              <p:nvPr/>
            </p:nvSpPr>
            <p:spPr bwMode="auto">
              <a:xfrm>
                <a:off x="5208" y="2865"/>
                <a:ext cx="87" cy="87"/>
              </a:xfrm>
              <a:prstGeom prst="ellipse">
                <a:avLst/>
              </a:prstGeom>
              <a:solidFill>
                <a:schemeClr val="accent1"/>
              </a:solidFill>
              <a:ln w="12700">
                <a:noFill/>
                <a:round/>
                <a:headEnd/>
                <a:tailEnd/>
              </a:ln>
            </p:spPr>
            <p:txBody>
              <a:bodyPr wrap="none" anchor="ctr"/>
              <a:lstStyle/>
              <a:p>
                <a:endParaRPr lang="tr-TR"/>
              </a:p>
            </p:txBody>
          </p:sp>
          <p:sp>
            <p:nvSpPr>
              <p:cNvPr id="44047" name="Oval 81"/>
              <p:cNvSpPr>
                <a:spLocks noChangeArrowheads="1"/>
              </p:cNvSpPr>
              <p:nvPr/>
            </p:nvSpPr>
            <p:spPr bwMode="auto">
              <a:xfrm>
                <a:off x="5064" y="3284"/>
                <a:ext cx="87" cy="87"/>
              </a:xfrm>
              <a:prstGeom prst="ellipse">
                <a:avLst/>
              </a:prstGeom>
              <a:solidFill>
                <a:schemeClr val="accent1"/>
              </a:solidFill>
              <a:ln w="12700">
                <a:noFill/>
                <a:round/>
                <a:headEnd/>
                <a:tailEnd/>
              </a:ln>
            </p:spPr>
            <p:txBody>
              <a:bodyPr wrap="none" anchor="ctr"/>
              <a:lstStyle/>
              <a:p>
                <a:endParaRPr lang="tr-TR"/>
              </a:p>
            </p:txBody>
          </p:sp>
        </p:gr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Dikdörtgen"/>
          <p:cNvSpPr>
            <a:spLocks noChangeArrowheads="1"/>
          </p:cNvSpPr>
          <p:nvPr/>
        </p:nvSpPr>
        <p:spPr bwMode="auto">
          <a:xfrm>
            <a:off x="251520" y="2708920"/>
            <a:ext cx="8712200"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tr-TR" sz="3600" dirty="0" smtClean="0">
                <a:solidFill>
                  <a:srgbClr val="FF0000"/>
                </a:solidFill>
                <a:latin typeface="+mj-lt"/>
                <a:ea typeface="+mj-ea"/>
              </a:rPr>
              <a:t>Tedarik Zinciri Yönetimi Sorumlulukları Ana Başlıklar</a:t>
            </a:r>
            <a:endParaRPr lang="tr-TR" sz="3600" dirty="0">
              <a:solidFill>
                <a:srgbClr val="FF0000"/>
              </a:solidFill>
              <a:latin typeface="+mj-lt"/>
              <a:ea typeface="+mj-ea"/>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yagram"/>
          <p:cNvGraphicFramePr/>
          <p:nvPr>
            <p:extLst>
              <p:ext uri="{D42A27DB-BD31-4B8C-83A1-F6EECF244321}">
                <p14:modId xmlns:p14="http://schemas.microsoft.com/office/powerpoint/2010/main" val="356455880"/>
              </p:ext>
            </p:extLst>
          </p:nvPr>
        </p:nvGraphicFramePr>
        <p:xfrm>
          <a:off x="539552" y="764704"/>
          <a:ext cx="8352928"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rdb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rdbTema1</Template>
  <TotalTime>10974</TotalTime>
  <Words>2070</Words>
  <Application>Microsoft Office PowerPoint</Application>
  <PresentationFormat>Ekran Gösterisi (4:3)</PresentationFormat>
  <Paragraphs>499</Paragraphs>
  <Slides>58</Slides>
  <Notes>52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58</vt:i4>
      </vt:variant>
    </vt:vector>
  </HeadingPairs>
  <TitlesOfParts>
    <vt:vector size="65" baseType="lpstr">
      <vt:lpstr>맑은 고딕</vt:lpstr>
      <vt:lpstr>맑은 고딕</vt:lpstr>
      <vt:lpstr>Arial</vt:lpstr>
      <vt:lpstr>Calibri</vt:lpstr>
      <vt:lpstr>Times New Roman</vt:lpstr>
      <vt:lpstr>Wingdings</vt:lpstr>
      <vt:lpstr>rdbTema1</vt:lpstr>
      <vt:lpstr>PowerPoint Sunusu</vt:lpstr>
      <vt:lpstr>“Satınalma’dan Tedarik Zinciri Yönetimi’ne Geçiş” Süreci</vt:lpstr>
      <vt:lpstr>PowerPoint Sunusu</vt:lpstr>
      <vt:lpstr>PowerPoint Sunusu</vt:lpstr>
      <vt:lpstr>PowerPoint Sunusu</vt:lpstr>
      <vt:lpstr>Değer Zinciri Analizi (M.Porter)</vt:lpstr>
      <vt:lpstr>Tedarik Zinciri Yönetiminde Kamçı Etkisi</vt:lpstr>
      <vt:lpstr>PowerPoint Sunusu</vt:lpstr>
      <vt:lpstr>PowerPoint Sunusu</vt:lpstr>
      <vt:lpstr>PowerPoint Sunusu</vt:lpstr>
      <vt:lpstr>PowerPoint Sunusu</vt:lpstr>
      <vt:lpstr>PowerPoint Sunusu</vt:lpstr>
      <vt:lpstr>"Satınalma"nın Performans Ölçüm Kriterleri </vt:lpstr>
      <vt:lpstr>"Satınalma"nın Performans Ölçüm Kriterleri </vt:lpstr>
      <vt:lpstr>"Satınalma"nın Performans Ölçüm Kriterleri </vt:lpstr>
      <vt:lpstr>"Satınalma"nın Performans Ölçüm Kriterleri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Kraljic Matriksi</vt:lpstr>
      <vt:lpstr>Kraljic Matriksi</vt:lpstr>
      <vt:lpstr>Kraljic Matriksi</vt:lpstr>
      <vt:lpstr>Kraljic Matriksi</vt:lpstr>
      <vt:lpstr>Kraljic Matriksi</vt:lpstr>
      <vt:lpstr>Kraljic Matriksi</vt:lpstr>
      <vt:lpstr>Kraljic Matriksi</vt:lpstr>
      <vt:lpstr>PowerPoint Sunusu</vt:lpstr>
      <vt:lpstr>PowerPoint Sunusu</vt:lpstr>
      <vt:lpstr>PowerPoint Sunusu</vt:lpstr>
      <vt:lpstr>70-30 Yaklaşımıyla 2 Tedarikçi Kullanımı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Seçimde Önemli Kriterler</vt:lpstr>
      <vt:lpstr>PowerPoint Sunusu</vt:lpstr>
      <vt:lpstr>Tedarikçi İlişkileri Yönetimi</vt:lpstr>
      <vt:lpstr>PowerPoint Sunusu</vt:lpstr>
      <vt:lpstr>Değerlendirme Ölçütleri</vt:lpstr>
      <vt:lpstr>PowerPoint Sunusu</vt:lpstr>
      <vt:lpstr>Teşekkür ederiz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Stratejik Satınalma</dc:title>
  <dc:subject>Satınalma Yönetimi</dc:subject>
  <dc:creator>Ceyhun Yeşilşerit</dc:creator>
  <cp:keywords>Satınalma ve tedarik zinciri yönetimi</cp:keywords>
  <dc:description>İMMİB Stratejik Satınalma ve Tedarikçi Değerlendirme  Eğitimi için hazırlandı</dc:description>
  <cp:lastModifiedBy>Murat Keskin</cp:lastModifiedBy>
  <cp:revision>586</cp:revision>
  <cp:lastPrinted>2018-09-17T08:41:30Z</cp:lastPrinted>
  <dcterms:created xsi:type="dcterms:W3CDTF">2011-02-20T17:23:13Z</dcterms:created>
  <dcterms:modified xsi:type="dcterms:W3CDTF">2018-09-17T08:42:42Z</dcterms:modified>
  <cp:category>sunu</cp:category>
  <cp:contentStatus>tamamlandı</cp:contentStatus>
</cp:coreProperties>
</file>