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9"/>
  </p:notesMasterIdLst>
  <p:sldIdLst>
    <p:sldId id="256" r:id="rId2"/>
    <p:sldId id="297" r:id="rId3"/>
    <p:sldId id="257" r:id="rId4"/>
    <p:sldId id="258" r:id="rId5"/>
    <p:sldId id="296" r:id="rId6"/>
    <p:sldId id="259" r:id="rId7"/>
    <p:sldId id="260" r:id="rId8"/>
    <p:sldId id="262" r:id="rId9"/>
    <p:sldId id="263" r:id="rId10"/>
    <p:sldId id="278" r:id="rId11"/>
    <p:sldId id="267" r:id="rId12"/>
    <p:sldId id="266" r:id="rId13"/>
    <p:sldId id="279" r:id="rId14"/>
    <p:sldId id="280" r:id="rId15"/>
    <p:sldId id="281" r:id="rId16"/>
    <p:sldId id="283" r:id="rId17"/>
    <p:sldId id="282" r:id="rId18"/>
    <p:sldId id="268" r:id="rId19"/>
    <p:sldId id="284" r:id="rId20"/>
    <p:sldId id="269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70" r:id="rId29"/>
    <p:sldId id="271" r:id="rId30"/>
    <p:sldId id="272" r:id="rId31"/>
    <p:sldId id="292" r:id="rId32"/>
    <p:sldId id="294" r:id="rId33"/>
    <p:sldId id="293" r:id="rId34"/>
    <p:sldId id="273" r:id="rId35"/>
    <p:sldId id="275" r:id="rId36"/>
    <p:sldId id="276" r:id="rId37"/>
    <p:sldId id="298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OSB%20KAYSER&#304;\rapor%20haz&#305;rl&#305;k%20docs\fizibilite%20hesab&#30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İşletme</a:t>
            </a:r>
            <a:r>
              <a:rPr lang="tr-TR" baseline="0" dirty="0" smtClean="0"/>
              <a:t> Maliyet</a:t>
            </a:r>
            <a:r>
              <a:rPr lang="tr-TR" dirty="0" smtClean="0"/>
              <a:t> </a:t>
            </a:r>
            <a:r>
              <a:rPr lang="tr-TR" dirty="0"/>
              <a:t>Kalemleri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'Biyokütle Tesis Fizibilitesi'!$A$8:$A$12</c:f>
              <c:strCache>
                <c:ptCount val="5"/>
                <c:pt idx="0">
                  <c:v>Biyokütle taşıma maliyeti </c:v>
                </c:pt>
                <c:pt idx="1">
                  <c:v>Personel maliyeti</c:v>
                </c:pt>
                <c:pt idx="2">
                  <c:v>Türbin bakım maliyeti</c:v>
                </c:pt>
                <c:pt idx="3">
                  <c:v>Genel bakım maliyeti</c:v>
                </c:pt>
                <c:pt idx="4">
                  <c:v>Diğer destek maliyeti</c:v>
                </c:pt>
              </c:strCache>
            </c:strRef>
          </c:cat>
          <c:val>
            <c:numRef>
              <c:f>'Biyokütle Tesis Fizibilitesi'!$I$8:$I$12</c:f>
              <c:numCache>
                <c:formatCode>_-* #,##0.00\ _T_L_-;\-* #,##0.00\ _T_L_-;_-* "-"??\ _T_L_-;_-@_-</c:formatCode>
                <c:ptCount val="5"/>
                <c:pt idx="0">
                  <c:v>525000</c:v>
                </c:pt>
                <c:pt idx="1">
                  <c:v>337260</c:v>
                </c:pt>
                <c:pt idx="2">
                  <c:v>2049120</c:v>
                </c:pt>
                <c:pt idx="3">
                  <c:v>683040</c:v>
                </c:pt>
                <c:pt idx="4">
                  <c:v>50400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4733071219967812E-2"/>
          <c:y val="0.10004183706774714"/>
          <c:w val="0.23067621514301873"/>
          <c:h val="0.7927157250085277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accent5">
          <a:shade val="75000"/>
          <a:satMod val="125000"/>
          <a:lumMod val="75000"/>
        </a:schemeClr>
      </a:solidFill>
      <a:prstDash val="solid"/>
    </a:ln>
    <a:effectLst/>
  </c:spPr>
  <c:txPr>
    <a:bodyPr/>
    <a:lstStyle/>
    <a:p>
      <a:pPr>
        <a:defRPr sz="1600"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B980E-0AA9-4A37-A73D-29226F66B023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BF0A57C-B74B-46A0-9403-5581EB3F4E3E}">
      <dgm:prSet phldrT="[Metin]" custT="1"/>
      <dgm:spPr/>
      <dgm:t>
        <a:bodyPr/>
        <a:lstStyle/>
        <a:p>
          <a:r>
            <a:rPr lang="tr-TR" sz="1800">
              <a:latin typeface="Arial" panose="020B0604020202020204" pitchFamily="34" charset="0"/>
              <a:cs typeface="Arial" panose="020B0604020202020204" pitchFamily="34" charset="0"/>
            </a:rPr>
            <a:t>Plastik, kâğıt ve ambalaj atıkları </a:t>
          </a:r>
        </a:p>
      </dgm:t>
    </dgm:pt>
    <dgm:pt modelId="{74453904-9CAE-4BA0-BC70-B3A12C33E384}" type="parTrans" cxnId="{43B7E31F-EFE8-40E7-BF6E-4A7B24F6A86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7A9FD-16A9-4E83-B349-6CA66C1891C4}" type="sibTrans" cxnId="{43B7E31F-EFE8-40E7-BF6E-4A7B24F6A86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38827-FD8E-4646-BC28-09D0AA6A35AC}">
      <dgm:prSet phldrT="[Metin]" custT="1"/>
      <dgm:spPr/>
      <dgm:t>
        <a:bodyPr/>
        <a:lstStyle/>
        <a:p>
          <a:r>
            <a:rPr lang="tr-TR" sz="2000" b="1" dirty="0">
              <a:latin typeface="Arial" panose="020B0604020202020204" pitchFamily="34" charset="0"/>
              <a:cs typeface="Arial" panose="020B0604020202020204" pitchFamily="34" charset="0"/>
            </a:rPr>
            <a:t>Geri dönüşüm firmaları</a:t>
          </a:r>
        </a:p>
      </dgm:t>
    </dgm:pt>
    <dgm:pt modelId="{4DB1ACE6-5A99-4F0A-848C-6F4B54ED88D9}" type="parTrans" cxnId="{7E4F930F-5C7F-432C-BAF1-508A29F7C64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3A1FC-3C6D-4C8C-8E22-5AC574F0693C}" type="sibTrans" cxnId="{7E4F930F-5C7F-432C-BAF1-508A29F7C64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D211B-1141-4B1D-A698-868E5C61E713}">
      <dgm:prSet phldrT="[Metin]" custT="1"/>
      <dgm:spPr/>
      <dgm:t>
        <a:bodyPr/>
        <a:lstStyle/>
        <a:p>
          <a:r>
            <a:rPr lang="tr-TR" sz="1800" dirty="0">
              <a:latin typeface="Arial" panose="020B0604020202020204" pitchFamily="34" charset="0"/>
              <a:cs typeface="Arial" panose="020B0604020202020204" pitchFamily="34" charset="0"/>
            </a:rPr>
            <a:t>Hurda metal (alüminyum talaşı, çelik talaşı, demir hurdası, profil hurdası vs.)</a:t>
          </a:r>
        </a:p>
      </dgm:t>
    </dgm:pt>
    <dgm:pt modelId="{780FD239-373D-4541-904B-E4AC9FF29015}" type="parTrans" cxnId="{05B13C25-BE68-4F09-84C0-1815EB3BD149}">
      <dgm:prSet/>
      <dgm:spPr/>
      <dgm:t>
        <a:bodyPr/>
        <a:lstStyle/>
        <a:p>
          <a:endParaRPr lang="tr-TR"/>
        </a:p>
      </dgm:t>
    </dgm:pt>
    <dgm:pt modelId="{315C01F5-2660-4E23-B402-6C1980F0830D}" type="sibTrans" cxnId="{05B13C25-BE68-4F09-84C0-1815EB3BD149}">
      <dgm:prSet/>
      <dgm:spPr/>
      <dgm:t>
        <a:bodyPr/>
        <a:lstStyle/>
        <a:p>
          <a:endParaRPr lang="tr-TR"/>
        </a:p>
      </dgm:t>
    </dgm:pt>
    <dgm:pt modelId="{D19826A0-13D7-407C-BDA4-F8FD8F321C3D}" type="pres">
      <dgm:prSet presAssocID="{E54B980E-0AA9-4A37-A73D-29226F66B02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32ECE5-0814-4A9B-9ECB-92D18FD410D9}" type="pres">
      <dgm:prSet presAssocID="{E54B980E-0AA9-4A37-A73D-29226F66B023}" presName="ellipse" presStyleLbl="trBgShp" presStyleIdx="0" presStyleCnt="1" custLinFactNeighborX="-391" custLinFactNeighborY="-5424"/>
      <dgm:spPr/>
    </dgm:pt>
    <dgm:pt modelId="{37228A11-9AE1-4856-9599-7EE4CA9D540B}" type="pres">
      <dgm:prSet presAssocID="{E54B980E-0AA9-4A37-A73D-29226F66B023}" presName="arrow1" presStyleLbl="fgShp" presStyleIdx="0" presStyleCnt="1"/>
      <dgm:spPr/>
    </dgm:pt>
    <dgm:pt modelId="{5705CEB2-1E42-46CD-ACD8-4030A2EBE800}" type="pres">
      <dgm:prSet presAssocID="{E54B980E-0AA9-4A37-A73D-29226F66B02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BC1B46-705A-436F-9421-7B49C33A9DFA}" type="pres">
      <dgm:prSet presAssocID="{04ED211B-1141-4B1D-A698-868E5C61E713}" presName="item1" presStyleLbl="node1" presStyleIdx="0" presStyleCnt="2" custScaleX="170781" custScaleY="157854" custLinFactNeighborX="31829" custLinFactNeighborY="-880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D7EA4C-B4A6-49EB-AE55-957DF83DB38E}" type="pres">
      <dgm:prSet presAssocID="{19438827-FD8E-4646-BC28-09D0AA6A35AC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409877-0AB1-41C5-A5F6-FD7501994AFA}" type="pres">
      <dgm:prSet presAssocID="{E54B980E-0AA9-4A37-A73D-29226F66B023}" presName="funnel" presStyleLbl="trAlignAcc1" presStyleIdx="0" presStyleCnt="1" custScaleY="114161" custLinFactNeighborX="-1400" custLinFactNeighborY="2905"/>
      <dgm:spPr>
        <a:solidFill>
          <a:schemeClr val="accent2">
            <a:lumMod val="50000"/>
            <a:alpha val="40000"/>
          </a:schemeClr>
        </a:solidFill>
      </dgm:spPr>
    </dgm:pt>
  </dgm:ptLst>
  <dgm:cxnLst>
    <dgm:cxn modelId="{2C86A97F-6894-4762-94BB-2568B9036DDB}" type="presOf" srcId="{E54B980E-0AA9-4A37-A73D-29226F66B023}" destId="{D19826A0-13D7-407C-BDA4-F8FD8F321C3D}" srcOrd="0" destOrd="0" presId="urn:microsoft.com/office/officeart/2005/8/layout/funnel1"/>
    <dgm:cxn modelId="{7E4F930F-5C7F-432C-BAF1-508A29F7C64A}" srcId="{E54B980E-0AA9-4A37-A73D-29226F66B023}" destId="{19438827-FD8E-4646-BC28-09D0AA6A35AC}" srcOrd="2" destOrd="0" parTransId="{4DB1ACE6-5A99-4F0A-848C-6F4B54ED88D9}" sibTransId="{4A83A1FC-3C6D-4C8C-8E22-5AC574F0693C}"/>
    <dgm:cxn modelId="{892EF99C-DA12-43E5-AA45-81159C14B16D}" type="presOf" srcId="{04ED211B-1141-4B1D-A698-868E5C61E713}" destId="{EEBC1B46-705A-436F-9421-7B49C33A9DFA}" srcOrd="0" destOrd="0" presId="urn:microsoft.com/office/officeart/2005/8/layout/funnel1"/>
    <dgm:cxn modelId="{DBB07146-F2FB-491A-8340-3789C5F337EB}" type="presOf" srcId="{0BF0A57C-B74B-46A0-9403-5581EB3F4E3E}" destId="{FDD7EA4C-B4A6-49EB-AE55-957DF83DB38E}" srcOrd="0" destOrd="0" presId="urn:microsoft.com/office/officeart/2005/8/layout/funnel1"/>
    <dgm:cxn modelId="{EB95951B-33BB-48B9-9BCD-51DA127470B3}" type="presOf" srcId="{19438827-FD8E-4646-BC28-09D0AA6A35AC}" destId="{5705CEB2-1E42-46CD-ACD8-4030A2EBE800}" srcOrd="0" destOrd="0" presId="urn:microsoft.com/office/officeart/2005/8/layout/funnel1"/>
    <dgm:cxn modelId="{43B7E31F-EFE8-40E7-BF6E-4A7B24F6A86B}" srcId="{E54B980E-0AA9-4A37-A73D-29226F66B023}" destId="{0BF0A57C-B74B-46A0-9403-5581EB3F4E3E}" srcOrd="0" destOrd="0" parTransId="{74453904-9CAE-4BA0-BC70-B3A12C33E384}" sibTransId="{3757A9FD-16A9-4E83-B349-6CA66C1891C4}"/>
    <dgm:cxn modelId="{05B13C25-BE68-4F09-84C0-1815EB3BD149}" srcId="{E54B980E-0AA9-4A37-A73D-29226F66B023}" destId="{04ED211B-1141-4B1D-A698-868E5C61E713}" srcOrd="1" destOrd="0" parTransId="{780FD239-373D-4541-904B-E4AC9FF29015}" sibTransId="{315C01F5-2660-4E23-B402-6C1980F0830D}"/>
    <dgm:cxn modelId="{F7466356-A1B5-42A7-B87B-9ADEF0A5E086}" type="presParOf" srcId="{D19826A0-13D7-407C-BDA4-F8FD8F321C3D}" destId="{A132ECE5-0814-4A9B-9ECB-92D18FD410D9}" srcOrd="0" destOrd="0" presId="urn:microsoft.com/office/officeart/2005/8/layout/funnel1"/>
    <dgm:cxn modelId="{A60F83CD-EF13-4560-B0DF-585FBDD4D309}" type="presParOf" srcId="{D19826A0-13D7-407C-BDA4-F8FD8F321C3D}" destId="{37228A11-9AE1-4856-9599-7EE4CA9D540B}" srcOrd="1" destOrd="0" presId="urn:microsoft.com/office/officeart/2005/8/layout/funnel1"/>
    <dgm:cxn modelId="{77C956DC-869B-4348-9B67-A877A2FCD619}" type="presParOf" srcId="{D19826A0-13D7-407C-BDA4-F8FD8F321C3D}" destId="{5705CEB2-1E42-46CD-ACD8-4030A2EBE800}" srcOrd="2" destOrd="0" presId="urn:microsoft.com/office/officeart/2005/8/layout/funnel1"/>
    <dgm:cxn modelId="{1935FA92-6260-414A-8347-4186FB1CD872}" type="presParOf" srcId="{D19826A0-13D7-407C-BDA4-F8FD8F321C3D}" destId="{EEBC1B46-705A-436F-9421-7B49C33A9DFA}" srcOrd="3" destOrd="0" presId="urn:microsoft.com/office/officeart/2005/8/layout/funnel1"/>
    <dgm:cxn modelId="{13A7FAA6-6B05-4360-BA38-AEBEA204C9D0}" type="presParOf" srcId="{D19826A0-13D7-407C-BDA4-F8FD8F321C3D}" destId="{FDD7EA4C-B4A6-49EB-AE55-957DF83DB38E}" srcOrd="4" destOrd="0" presId="urn:microsoft.com/office/officeart/2005/8/layout/funnel1"/>
    <dgm:cxn modelId="{CF82BD0D-93AB-42AE-9DAE-B1E11B6BE5F5}" type="presParOf" srcId="{D19826A0-13D7-407C-BDA4-F8FD8F321C3D}" destId="{2A409877-0AB1-41C5-A5F6-FD7501994AFA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FC198-BF3D-4C1C-A2A2-55BCB73D252D}" type="doc">
      <dgm:prSet loTypeId="urn:microsoft.com/office/officeart/2005/8/layout/arrow5" loCatId="relationship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C2A1F40-CD5B-4491-BE62-4D87C85F421A}">
      <dgm:prSet phldrT="[Metin]" custT="1"/>
      <dgm:spPr/>
      <dgm:t>
        <a:bodyPr/>
        <a:lstStyle/>
        <a:p>
          <a:r>
            <a:rPr lang="tr-TR" sz="2000" dirty="0"/>
            <a:t>Oylum Sınai Yatırımlar A.Ş.</a:t>
          </a:r>
        </a:p>
      </dgm:t>
    </dgm:pt>
    <dgm:pt modelId="{C5D07FBD-D86C-4CDF-A5DF-772EDAB973F7}" type="parTrans" cxnId="{754B00A3-46BB-4CEB-9C80-C22B8348357F}">
      <dgm:prSet/>
      <dgm:spPr/>
      <dgm:t>
        <a:bodyPr/>
        <a:lstStyle/>
        <a:p>
          <a:endParaRPr lang="tr-TR" sz="1800">
            <a:solidFill>
              <a:srgbClr val="002060"/>
            </a:solidFill>
          </a:endParaRPr>
        </a:p>
      </dgm:t>
    </dgm:pt>
    <dgm:pt modelId="{27FA8797-A624-45B7-A1F0-919BBEBF1940}" type="sibTrans" cxnId="{754B00A3-46BB-4CEB-9C80-C22B8348357F}">
      <dgm:prSet/>
      <dgm:spPr/>
      <dgm:t>
        <a:bodyPr/>
        <a:lstStyle/>
        <a:p>
          <a:endParaRPr lang="tr-TR" sz="1800">
            <a:solidFill>
              <a:srgbClr val="002060"/>
            </a:solidFill>
          </a:endParaRPr>
        </a:p>
      </dgm:t>
    </dgm:pt>
    <dgm:pt modelId="{F88B0D01-6D72-4CDC-8A2D-BF0C4777F700}">
      <dgm:prSet phldrT="[Metin]" custT="1"/>
      <dgm:spPr/>
      <dgm:t>
        <a:bodyPr/>
        <a:lstStyle/>
        <a:p>
          <a:r>
            <a:rPr lang="tr-TR" sz="2400" dirty="0"/>
            <a:t>Aytaç Ak Gıda San </a:t>
          </a:r>
          <a:r>
            <a:rPr lang="tr-TR" sz="2400" dirty="0" err="1"/>
            <a:t>Tic</a:t>
          </a:r>
          <a:r>
            <a:rPr lang="tr-TR" sz="2400" dirty="0"/>
            <a:t> A.Ş. </a:t>
          </a:r>
        </a:p>
      </dgm:t>
    </dgm:pt>
    <dgm:pt modelId="{5766E196-02C7-4F67-BD66-49807E4FE3F5}" type="parTrans" cxnId="{C548DE91-6107-445D-96BD-CD399B9ED66C}">
      <dgm:prSet/>
      <dgm:spPr/>
      <dgm:t>
        <a:bodyPr/>
        <a:lstStyle/>
        <a:p>
          <a:endParaRPr lang="tr-TR" sz="1800">
            <a:solidFill>
              <a:srgbClr val="002060"/>
            </a:solidFill>
          </a:endParaRPr>
        </a:p>
      </dgm:t>
    </dgm:pt>
    <dgm:pt modelId="{63D0F5E5-1C52-4F6C-9DCF-7F8C6D93C998}" type="sibTrans" cxnId="{C548DE91-6107-445D-96BD-CD399B9ED66C}">
      <dgm:prSet/>
      <dgm:spPr/>
      <dgm:t>
        <a:bodyPr/>
        <a:lstStyle/>
        <a:p>
          <a:endParaRPr lang="tr-TR" sz="1800">
            <a:solidFill>
              <a:srgbClr val="002060"/>
            </a:solidFill>
          </a:endParaRPr>
        </a:p>
      </dgm:t>
    </dgm:pt>
    <dgm:pt modelId="{BC9C3396-2FE0-4516-BF30-EFE81DAFBD1B}">
      <dgm:prSet phldrT="[Metin]" custT="1"/>
      <dgm:spPr/>
      <dgm:t>
        <a:bodyPr/>
        <a:lstStyle/>
        <a:p>
          <a:r>
            <a:rPr lang="tr-TR" sz="2400" dirty="0" err="1"/>
            <a:t>Gülsan</a:t>
          </a:r>
          <a:r>
            <a:rPr lang="tr-TR" sz="2400" dirty="0"/>
            <a:t> Gıda San </a:t>
          </a:r>
          <a:r>
            <a:rPr lang="tr-TR" sz="2400" dirty="0" err="1"/>
            <a:t>Tic</a:t>
          </a:r>
          <a:r>
            <a:rPr lang="tr-TR" sz="2400" dirty="0"/>
            <a:t> A.Ş.</a:t>
          </a:r>
        </a:p>
      </dgm:t>
    </dgm:pt>
    <dgm:pt modelId="{1EDD8D4D-082B-429A-AB21-4DE3EC681BF2}" type="parTrans" cxnId="{A07B2F70-31B8-48CD-B9CE-0D9819EA155A}">
      <dgm:prSet/>
      <dgm:spPr/>
      <dgm:t>
        <a:bodyPr/>
        <a:lstStyle/>
        <a:p>
          <a:endParaRPr lang="tr-TR" sz="1800">
            <a:solidFill>
              <a:srgbClr val="002060"/>
            </a:solidFill>
          </a:endParaRPr>
        </a:p>
      </dgm:t>
    </dgm:pt>
    <dgm:pt modelId="{0DD5BDBD-A2B5-43F2-88E8-E8755CB39DE1}" type="sibTrans" cxnId="{A07B2F70-31B8-48CD-B9CE-0D9819EA155A}">
      <dgm:prSet/>
      <dgm:spPr/>
      <dgm:t>
        <a:bodyPr/>
        <a:lstStyle/>
        <a:p>
          <a:endParaRPr lang="tr-TR" sz="1800">
            <a:solidFill>
              <a:srgbClr val="002060"/>
            </a:solidFill>
          </a:endParaRPr>
        </a:p>
      </dgm:t>
    </dgm:pt>
    <dgm:pt modelId="{980317DB-D13B-4C93-B5BB-FA88453F8C78}" type="pres">
      <dgm:prSet presAssocID="{13AFC198-BF3D-4C1C-A2A2-55BCB73D25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636A6B0-ABF3-4EFD-90D7-52E863979745}" type="pres">
      <dgm:prSet presAssocID="{DC2A1F40-CD5B-4491-BE62-4D87C85F421A}" presName="arrow" presStyleLbl="node1" presStyleIdx="0" presStyleCnt="3" custRadScaleRad="125329" custRadScaleInc="1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949664-06C7-479F-B4B9-A3D331EA1940}" type="pres">
      <dgm:prSet presAssocID="{F88B0D01-6D72-4CDC-8A2D-BF0C4777F700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6ADDEE-FD8B-498A-98EA-037D226AF136}" type="pres">
      <dgm:prSet presAssocID="{BC9C3396-2FE0-4516-BF30-EFE81DAFBD1B}" presName="arrow" presStyleLbl="node1" presStyleIdx="2" presStyleCnt="3" custRadScaleRad="91526" custRadScaleInc="-63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144847D-BBF5-4DFA-987D-9950515F37F8}" type="presOf" srcId="{13AFC198-BF3D-4C1C-A2A2-55BCB73D252D}" destId="{980317DB-D13B-4C93-B5BB-FA88453F8C78}" srcOrd="0" destOrd="0" presId="urn:microsoft.com/office/officeart/2005/8/layout/arrow5"/>
    <dgm:cxn modelId="{C548DE91-6107-445D-96BD-CD399B9ED66C}" srcId="{13AFC198-BF3D-4C1C-A2A2-55BCB73D252D}" destId="{F88B0D01-6D72-4CDC-8A2D-BF0C4777F700}" srcOrd="1" destOrd="0" parTransId="{5766E196-02C7-4F67-BD66-49807E4FE3F5}" sibTransId="{63D0F5E5-1C52-4F6C-9DCF-7F8C6D93C998}"/>
    <dgm:cxn modelId="{985FF4A2-10A1-4A5F-A06B-B8132823177A}" type="presOf" srcId="{F88B0D01-6D72-4CDC-8A2D-BF0C4777F700}" destId="{E9949664-06C7-479F-B4B9-A3D331EA1940}" srcOrd="0" destOrd="0" presId="urn:microsoft.com/office/officeart/2005/8/layout/arrow5"/>
    <dgm:cxn modelId="{754B00A3-46BB-4CEB-9C80-C22B8348357F}" srcId="{13AFC198-BF3D-4C1C-A2A2-55BCB73D252D}" destId="{DC2A1F40-CD5B-4491-BE62-4D87C85F421A}" srcOrd="0" destOrd="0" parTransId="{C5D07FBD-D86C-4CDF-A5DF-772EDAB973F7}" sibTransId="{27FA8797-A624-45B7-A1F0-919BBEBF1940}"/>
    <dgm:cxn modelId="{7305C435-FF43-401D-820F-BA66515541FC}" type="presOf" srcId="{BC9C3396-2FE0-4516-BF30-EFE81DAFBD1B}" destId="{396ADDEE-FD8B-498A-98EA-037D226AF136}" srcOrd="0" destOrd="0" presId="urn:microsoft.com/office/officeart/2005/8/layout/arrow5"/>
    <dgm:cxn modelId="{D448D09A-D297-4DAB-925B-8E1D081F2B85}" type="presOf" srcId="{DC2A1F40-CD5B-4491-BE62-4D87C85F421A}" destId="{0636A6B0-ABF3-4EFD-90D7-52E863979745}" srcOrd="0" destOrd="0" presId="urn:microsoft.com/office/officeart/2005/8/layout/arrow5"/>
    <dgm:cxn modelId="{A07B2F70-31B8-48CD-B9CE-0D9819EA155A}" srcId="{13AFC198-BF3D-4C1C-A2A2-55BCB73D252D}" destId="{BC9C3396-2FE0-4516-BF30-EFE81DAFBD1B}" srcOrd="2" destOrd="0" parTransId="{1EDD8D4D-082B-429A-AB21-4DE3EC681BF2}" sibTransId="{0DD5BDBD-A2B5-43F2-88E8-E8755CB39DE1}"/>
    <dgm:cxn modelId="{0C9DDF80-07DA-4D8D-A2F2-0B95FF87F120}" type="presParOf" srcId="{980317DB-D13B-4C93-B5BB-FA88453F8C78}" destId="{0636A6B0-ABF3-4EFD-90D7-52E863979745}" srcOrd="0" destOrd="0" presId="urn:microsoft.com/office/officeart/2005/8/layout/arrow5"/>
    <dgm:cxn modelId="{BC741CD3-CCAB-4A70-92A3-DF585E439A3B}" type="presParOf" srcId="{980317DB-D13B-4C93-B5BB-FA88453F8C78}" destId="{E9949664-06C7-479F-B4B9-A3D331EA1940}" srcOrd="1" destOrd="0" presId="urn:microsoft.com/office/officeart/2005/8/layout/arrow5"/>
    <dgm:cxn modelId="{C464138D-202F-48E6-9A43-EC9F79DCC9F4}" type="presParOf" srcId="{980317DB-D13B-4C93-B5BB-FA88453F8C78}" destId="{396ADDEE-FD8B-498A-98EA-037D226AF136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63352-55B5-4AA9-B9DF-D66732755B6F}" type="doc">
      <dgm:prSet loTypeId="urn:microsoft.com/office/officeart/2005/8/layout/hProcess9" loCatId="process" qsTypeId="urn:microsoft.com/office/officeart/2009/2/quickstyle/3d8" qsCatId="3D" csTypeId="urn:microsoft.com/office/officeart/2005/8/colors/colorful4" csCatId="colorful" phldr="1"/>
      <dgm:spPr/>
    </dgm:pt>
    <dgm:pt modelId="{B3F25410-AA77-40AB-8C4D-02DBC2343715}">
      <dgm:prSet phldrT="[Metin]" custT="1"/>
      <dgm:spPr/>
      <dgm:t>
        <a:bodyPr/>
        <a:lstStyle/>
        <a:p>
          <a:pPr algn="ctr"/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Ergül Mobilya</a:t>
          </a:r>
        </a:p>
      </dgm:t>
    </dgm:pt>
    <dgm:pt modelId="{193C85DF-8A24-4635-97A8-F7224A0F89BF}" type="parTrans" cxnId="{AB323B13-EF69-4DAB-A0EE-1791DB552785}">
      <dgm:prSet/>
      <dgm:spPr/>
      <dgm:t>
        <a:bodyPr/>
        <a:lstStyle/>
        <a:p>
          <a:pPr algn="ctr"/>
          <a:endParaRPr lang="tr-TR" sz="2000"/>
        </a:p>
      </dgm:t>
    </dgm:pt>
    <dgm:pt modelId="{77ABC96F-9EB4-4746-9C92-BAB733CFFCD1}" type="sibTrans" cxnId="{AB323B13-EF69-4DAB-A0EE-1791DB552785}">
      <dgm:prSet/>
      <dgm:spPr/>
      <dgm:t>
        <a:bodyPr/>
        <a:lstStyle/>
        <a:p>
          <a:pPr algn="ctr"/>
          <a:endParaRPr lang="tr-TR" sz="2000"/>
        </a:p>
      </dgm:t>
    </dgm:pt>
    <dgm:pt modelId="{62A9EF55-9A73-4EE4-8734-3A4220D8F1AF}">
      <dgm:prSet phldrT="[Metin]" custT="1"/>
      <dgm:spPr/>
      <dgm:t>
        <a:bodyPr/>
        <a:lstStyle/>
        <a:p>
          <a:pPr algn="ctr"/>
          <a:r>
            <a:rPr lang="tr-TR" sz="2800">
              <a:latin typeface="Times New Roman" panose="02020603050405020304" pitchFamily="18" charset="0"/>
              <a:cs typeface="Times New Roman" panose="02020603050405020304" pitchFamily="18" charset="0"/>
            </a:rPr>
            <a:t>Kayseri Stropor Ambalaj San. Dış. Tic. A.Ş.</a:t>
          </a:r>
        </a:p>
      </dgm:t>
    </dgm:pt>
    <dgm:pt modelId="{4C179CCA-1497-4D90-9A24-953A605CAE23}" type="parTrans" cxnId="{8251A590-01F5-455D-9707-36239A8AA11A}">
      <dgm:prSet/>
      <dgm:spPr/>
      <dgm:t>
        <a:bodyPr/>
        <a:lstStyle/>
        <a:p>
          <a:pPr algn="ctr"/>
          <a:endParaRPr lang="tr-TR" sz="2000"/>
        </a:p>
      </dgm:t>
    </dgm:pt>
    <dgm:pt modelId="{F080FBFE-8D42-4E7C-9917-BBB3C90AED2E}" type="sibTrans" cxnId="{8251A590-01F5-455D-9707-36239A8AA11A}">
      <dgm:prSet/>
      <dgm:spPr/>
      <dgm:t>
        <a:bodyPr/>
        <a:lstStyle/>
        <a:p>
          <a:pPr algn="ctr"/>
          <a:endParaRPr lang="tr-TR" sz="2000"/>
        </a:p>
      </dgm:t>
    </dgm:pt>
    <dgm:pt modelId="{55E4B3A4-59FA-4AB4-8587-BE3DCED2BFE5}" type="pres">
      <dgm:prSet presAssocID="{FC263352-55B5-4AA9-B9DF-D66732755B6F}" presName="CompostProcess" presStyleCnt="0">
        <dgm:presLayoutVars>
          <dgm:dir/>
          <dgm:resizeHandles val="exact"/>
        </dgm:presLayoutVars>
      </dgm:prSet>
      <dgm:spPr/>
    </dgm:pt>
    <dgm:pt modelId="{703E294F-DCEF-467E-93D1-5C79B9EB9A3C}" type="pres">
      <dgm:prSet presAssocID="{FC263352-55B5-4AA9-B9DF-D66732755B6F}" presName="arrow" presStyleLbl="bgShp" presStyleIdx="0" presStyleCnt="1"/>
      <dgm:spPr/>
    </dgm:pt>
    <dgm:pt modelId="{90B9ADDA-F973-4BBB-A24C-027934393153}" type="pres">
      <dgm:prSet presAssocID="{FC263352-55B5-4AA9-B9DF-D66732755B6F}" presName="linearProcess" presStyleCnt="0"/>
      <dgm:spPr/>
    </dgm:pt>
    <dgm:pt modelId="{7875B692-FC1F-4097-B919-E06341CD06EC}" type="pres">
      <dgm:prSet presAssocID="{B3F25410-AA77-40AB-8C4D-02DBC2343715}" presName="textNode" presStyleLbl="node1" presStyleIdx="0" presStyleCnt="2" custLinFactNeighborX="69786" custLinFactNeighborY="-14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0F0BE8-775C-4159-A7FD-8FF4DA2D02CD}" type="pres">
      <dgm:prSet presAssocID="{77ABC96F-9EB4-4746-9C92-BAB733CFFCD1}" presName="sibTrans" presStyleCnt="0"/>
      <dgm:spPr/>
    </dgm:pt>
    <dgm:pt modelId="{FB254F40-AB92-4F48-98A8-2F2275818B0E}" type="pres">
      <dgm:prSet presAssocID="{62A9EF55-9A73-4EE4-8734-3A4220D8F1AF}" presName="textNode" presStyleLbl="node1" presStyleIdx="1" presStyleCnt="2" custLinFactX="5372" custLinFactNeighborX="100000" custLinFactNeighborY="-7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880C2A8-2CB1-45C9-84E4-0BCEE25885F9}" type="presOf" srcId="{B3F25410-AA77-40AB-8C4D-02DBC2343715}" destId="{7875B692-FC1F-4097-B919-E06341CD06EC}" srcOrd="0" destOrd="0" presId="urn:microsoft.com/office/officeart/2005/8/layout/hProcess9"/>
    <dgm:cxn modelId="{AB323B13-EF69-4DAB-A0EE-1791DB552785}" srcId="{FC263352-55B5-4AA9-B9DF-D66732755B6F}" destId="{B3F25410-AA77-40AB-8C4D-02DBC2343715}" srcOrd="0" destOrd="0" parTransId="{193C85DF-8A24-4635-97A8-F7224A0F89BF}" sibTransId="{77ABC96F-9EB4-4746-9C92-BAB733CFFCD1}"/>
    <dgm:cxn modelId="{65E56F14-1B78-498B-83FC-FC92DBD4899D}" type="presOf" srcId="{FC263352-55B5-4AA9-B9DF-D66732755B6F}" destId="{55E4B3A4-59FA-4AB4-8587-BE3DCED2BFE5}" srcOrd="0" destOrd="0" presId="urn:microsoft.com/office/officeart/2005/8/layout/hProcess9"/>
    <dgm:cxn modelId="{8251A590-01F5-455D-9707-36239A8AA11A}" srcId="{FC263352-55B5-4AA9-B9DF-D66732755B6F}" destId="{62A9EF55-9A73-4EE4-8734-3A4220D8F1AF}" srcOrd="1" destOrd="0" parTransId="{4C179CCA-1497-4D90-9A24-953A605CAE23}" sibTransId="{F080FBFE-8D42-4E7C-9917-BBB3C90AED2E}"/>
    <dgm:cxn modelId="{5B9D8384-7466-4952-956E-19C19FFD0439}" type="presOf" srcId="{62A9EF55-9A73-4EE4-8734-3A4220D8F1AF}" destId="{FB254F40-AB92-4F48-98A8-2F2275818B0E}" srcOrd="0" destOrd="0" presId="urn:microsoft.com/office/officeart/2005/8/layout/hProcess9"/>
    <dgm:cxn modelId="{3327C0BA-B6F9-4470-854E-38CD45C69E50}" type="presParOf" srcId="{55E4B3A4-59FA-4AB4-8587-BE3DCED2BFE5}" destId="{703E294F-DCEF-467E-93D1-5C79B9EB9A3C}" srcOrd="0" destOrd="0" presId="urn:microsoft.com/office/officeart/2005/8/layout/hProcess9"/>
    <dgm:cxn modelId="{8D852AC1-7899-4719-A27F-07164C515556}" type="presParOf" srcId="{55E4B3A4-59FA-4AB4-8587-BE3DCED2BFE5}" destId="{90B9ADDA-F973-4BBB-A24C-027934393153}" srcOrd="1" destOrd="0" presId="urn:microsoft.com/office/officeart/2005/8/layout/hProcess9"/>
    <dgm:cxn modelId="{795E8173-41CD-40DC-908F-3394B7836253}" type="presParOf" srcId="{90B9ADDA-F973-4BBB-A24C-027934393153}" destId="{7875B692-FC1F-4097-B919-E06341CD06EC}" srcOrd="0" destOrd="0" presId="urn:microsoft.com/office/officeart/2005/8/layout/hProcess9"/>
    <dgm:cxn modelId="{5D47486B-255D-4F07-AAFE-563539AE8031}" type="presParOf" srcId="{90B9ADDA-F973-4BBB-A24C-027934393153}" destId="{850F0BE8-775C-4159-A7FD-8FF4DA2D02CD}" srcOrd="1" destOrd="0" presId="urn:microsoft.com/office/officeart/2005/8/layout/hProcess9"/>
    <dgm:cxn modelId="{8075DE52-BA7A-44F4-9CA1-3A589133429A}" type="presParOf" srcId="{90B9ADDA-F973-4BBB-A24C-027934393153}" destId="{FB254F40-AB92-4F48-98A8-2F2275818B0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12913B-D355-4012-B2BD-A0FF0BF61B91}" type="doc">
      <dgm:prSet loTypeId="urn:microsoft.com/office/officeart/2005/8/layout/hProcess9" loCatId="process" qsTypeId="urn:microsoft.com/office/officeart/2005/8/quickstyle/3d5" qsCatId="3D" csTypeId="urn:microsoft.com/office/officeart/2005/8/colors/colorful5" csCatId="colorful" phldr="1"/>
      <dgm:spPr/>
    </dgm:pt>
    <dgm:pt modelId="{3AEE57D8-1446-44E7-A6FD-1441395DA911}">
      <dgm:prSet phldrT="[Metin]" custT="1"/>
      <dgm:spPr/>
      <dgm:t>
        <a:bodyPr/>
        <a:lstStyle/>
        <a:p>
          <a:pPr algn="ctr"/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FEBA Elyaf </a:t>
          </a:r>
          <a:r>
            <a:rPr lang="tr-TR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End</a:t>
          </a:r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 Mobilya </a:t>
          </a:r>
          <a:r>
            <a:rPr lang="tr-TR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Malz</a:t>
          </a:r>
          <a:r>
            <a:rPr lang="tr-T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 Tic. A.Ş.</a:t>
          </a:r>
        </a:p>
      </dgm:t>
    </dgm:pt>
    <dgm:pt modelId="{2FCE80C8-08AB-4A48-8BDE-F6409F2E1230}" type="parTrans" cxnId="{AC2C8D07-DC9A-4649-A7E4-28ABB53C27D0}">
      <dgm:prSet/>
      <dgm:spPr/>
      <dgm:t>
        <a:bodyPr/>
        <a:lstStyle/>
        <a:p>
          <a:pPr algn="ctr"/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2FAD7-E85F-451A-B3B2-10AB16A7F9E4}" type="sibTrans" cxnId="{AC2C8D07-DC9A-4649-A7E4-28ABB53C27D0}">
      <dgm:prSet/>
      <dgm:spPr/>
      <dgm:t>
        <a:bodyPr/>
        <a:lstStyle/>
        <a:p>
          <a:pPr algn="ctr"/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6A44E-D7F4-4E00-86CE-FA1753E49B12}">
      <dgm:prSet phldrT="[Metin]" custT="1"/>
      <dgm:spPr/>
      <dgm:t>
        <a:bodyPr/>
        <a:lstStyle/>
        <a:p>
          <a:pPr algn="ctr"/>
          <a:r>
            <a:rPr lang="tr-T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Aldora</a:t>
          </a:r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Mobilya</a:t>
          </a:r>
        </a:p>
      </dgm:t>
    </dgm:pt>
    <dgm:pt modelId="{84B6898D-59D3-4831-B511-183B45F3E1B8}" type="parTrans" cxnId="{DCEE174A-E5AE-4F86-9D60-8C7A0949EDBB}">
      <dgm:prSet/>
      <dgm:spPr/>
      <dgm:t>
        <a:bodyPr/>
        <a:lstStyle/>
        <a:p>
          <a:pPr algn="ctr"/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5AD48-BE62-4835-B540-739C9378E95A}" type="sibTrans" cxnId="{DCEE174A-E5AE-4F86-9D60-8C7A0949EDBB}">
      <dgm:prSet/>
      <dgm:spPr/>
      <dgm:t>
        <a:bodyPr/>
        <a:lstStyle/>
        <a:p>
          <a:pPr algn="ctr"/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5224D-C80D-4241-BE21-7FE7FF5052B0}">
      <dgm:prSet phldrT="[Metin]" custT="1"/>
      <dgm:spPr/>
      <dgm:t>
        <a:bodyPr/>
        <a:lstStyle/>
        <a:p>
          <a:pPr algn="ctr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Okan Metal</a:t>
          </a:r>
        </a:p>
      </dgm:t>
    </dgm:pt>
    <dgm:pt modelId="{F80396CF-F924-4CA9-A332-8063E3D5C5C3}" type="parTrans" cxnId="{8B3820D9-D47B-4BD4-A754-51E2E62CEB62}">
      <dgm:prSet/>
      <dgm:spPr/>
      <dgm:t>
        <a:bodyPr/>
        <a:lstStyle/>
        <a:p>
          <a:pPr algn="ctr"/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C7911-372F-4CC0-94EE-D44D1CD4A11E}" type="sibTrans" cxnId="{8B3820D9-D47B-4BD4-A754-51E2E62CEB62}">
      <dgm:prSet/>
      <dgm:spPr/>
      <dgm:t>
        <a:bodyPr/>
        <a:lstStyle/>
        <a:p>
          <a:pPr algn="ctr"/>
          <a:endParaRPr lang="tr-T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46CED-2D1A-4C9B-AEDF-16A2AB8C9A1F}" type="pres">
      <dgm:prSet presAssocID="{C412913B-D355-4012-B2BD-A0FF0BF61B91}" presName="CompostProcess" presStyleCnt="0">
        <dgm:presLayoutVars>
          <dgm:dir/>
          <dgm:resizeHandles val="exact"/>
        </dgm:presLayoutVars>
      </dgm:prSet>
      <dgm:spPr/>
    </dgm:pt>
    <dgm:pt modelId="{FBF2A8F6-6E41-44C2-B30A-8A285B1FD92A}" type="pres">
      <dgm:prSet presAssocID="{C412913B-D355-4012-B2BD-A0FF0BF61B91}" presName="arrow" presStyleLbl="bgShp" presStyleIdx="0" presStyleCnt="1"/>
      <dgm:spPr/>
    </dgm:pt>
    <dgm:pt modelId="{5C9E092F-51E3-4001-B443-CDE29609406D}" type="pres">
      <dgm:prSet presAssocID="{C412913B-D355-4012-B2BD-A0FF0BF61B91}" presName="linearProcess" presStyleCnt="0"/>
      <dgm:spPr/>
    </dgm:pt>
    <dgm:pt modelId="{896CF038-94D9-43DF-A2C7-40A45F3AD97C}" type="pres">
      <dgm:prSet presAssocID="{3AEE57D8-1446-44E7-A6FD-1441395DA911}" presName="textNode" presStyleLbl="node1" presStyleIdx="0" presStyleCnt="3" custLinFactNeighborX="-1041" custLinFactNeighborY="17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579ECE-C97A-47CF-BC71-10C82BA79829}" type="pres">
      <dgm:prSet presAssocID="{D8E2FAD7-E85F-451A-B3B2-10AB16A7F9E4}" presName="sibTrans" presStyleCnt="0"/>
      <dgm:spPr/>
    </dgm:pt>
    <dgm:pt modelId="{F466550A-2D23-4BE9-AC83-76F5C743C843}" type="pres">
      <dgm:prSet presAssocID="{E376A44E-D7F4-4E00-86CE-FA1753E49B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9B2CD4-6960-4ACB-B004-197A52B24E86}" type="pres">
      <dgm:prSet presAssocID="{7315AD48-BE62-4835-B540-739C9378E95A}" presName="sibTrans" presStyleCnt="0"/>
      <dgm:spPr/>
    </dgm:pt>
    <dgm:pt modelId="{6F4F8768-9D81-4C63-B9BA-AC3D487DA511}" type="pres">
      <dgm:prSet presAssocID="{0AF5224D-C80D-4241-BE21-7FE7FF5052B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3820D9-D47B-4BD4-A754-51E2E62CEB62}" srcId="{C412913B-D355-4012-B2BD-A0FF0BF61B91}" destId="{0AF5224D-C80D-4241-BE21-7FE7FF5052B0}" srcOrd="2" destOrd="0" parTransId="{F80396CF-F924-4CA9-A332-8063E3D5C5C3}" sibTransId="{EC2C7911-372F-4CC0-94EE-D44D1CD4A11E}"/>
    <dgm:cxn modelId="{BDC6B88C-CDDD-4DEE-B6B9-82B7A540D984}" type="presOf" srcId="{3AEE57D8-1446-44E7-A6FD-1441395DA911}" destId="{896CF038-94D9-43DF-A2C7-40A45F3AD97C}" srcOrd="0" destOrd="0" presId="urn:microsoft.com/office/officeart/2005/8/layout/hProcess9"/>
    <dgm:cxn modelId="{F4243597-3731-435A-9F87-DAA25484A88D}" type="presOf" srcId="{C412913B-D355-4012-B2BD-A0FF0BF61B91}" destId="{16D46CED-2D1A-4C9B-AEDF-16A2AB8C9A1F}" srcOrd="0" destOrd="0" presId="urn:microsoft.com/office/officeart/2005/8/layout/hProcess9"/>
    <dgm:cxn modelId="{CDDF04F6-C889-4710-B006-1AD5A3F5A75A}" type="presOf" srcId="{E376A44E-D7F4-4E00-86CE-FA1753E49B12}" destId="{F466550A-2D23-4BE9-AC83-76F5C743C843}" srcOrd="0" destOrd="0" presId="urn:microsoft.com/office/officeart/2005/8/layout/hProcess9"/>
    <dgm:cxn modelId="{DCEE174A-E5AE-4F86-9D60-8C7A0949EDBB}" srcId="{C412913B-D355-4012-B2BD-A0FF0BF61B91}" destId="{E376A44E-D7F4-4E00-86CE-FA1753E49B12}" srcOrd="1" destOrd="0" parTransId="{84B6898D-59D3-4831-B511-183B45F3E1B8}" sibTransId="{7315AD48-BE62-4835-B540-739C9378E95A}"/>
    <dgm:cxn modelId="{AC2C8D07-DC9A-4649-A7E4-28ABB53C27D0}" srcId="{C412913B-D355-4012-B2BD-A0FF0BF61B91}" destId="{3AEE57D8-1446-44E7-A6FD-1441395DA911}" srcOrd="0" destOrd="0" parTransId="{2FCE80C8-08AB-4A48-8BDE-F6409F2E1230}" sibTransId="{D8E2FAD7-E85F-451A-B3B2-10AB16A7F9E4}"/>
    <dgm:cxn modelId="{5F109265-0045-4D31-BEC0-EEBF27282E41}" type="presOf" srcId="{0AF5224D-C80D-4241-BE21-7FE7FF5052B0}" destId="{6F4F8768-9D81-4C63-B9BA-AC3D487DA511}" srcOrd="0" destOrd="0" presId="urn:microsoft.com/office/officeart/2005/8/layout/hProcess9"/>
    <dgm:cxn modelId="{F22E4A5E-4D5F-4BF2-9DE2-8CA45372A30D}" type="presParOf" srcId="{16D46CED-2D1A-4C9B-AEDF-16A2AB8C9A1F}" destId="{FBF2A8F6-6E41-44C2-B30A-8A285B1FD92A}" srcOrd="0" destOrd="0" presId="urn:microsoft.com/office/officeart/2005/8/layout/hProcess9"/>
    <dgm:cxn modelId="{1A20F1F9-FA69-4C60-B755-34CA2118E75F}" type="presParOf" srcId="{16D46CED-2D1A-4C9B-AEDF-16A2AB8C9A1F}" destId="{5C9E092F-51E3-4001-B443-CDE29609406D}" srcOrd="1" destOrd="0" presId="urn:microsoft.com/office/officeart/2005/8/layout/hProcess9"/>
    <dgm:cxn modelId="{F3FA2CA7-CC0E-4485-85DF-1E3F7548FA9D}" type="presParOf" srcId="{5C9E092F-51E3-4001-B443-CDE29609406D}" destId="{896CF038-94D9-43DF-A2C7-40A45F3AD97C}" srcOrd="0" destOrd="0" presId="urn:microsoft.com/office/officeart/2005/8/layout/hProcess9"/>
    <dgm:cxn modelId="{3812569E-18B8-4040-A8DD-C96380E265BF}" type="presParOf" srcId="{5C9E092F-51E3-4001-B443-CDE29609406D}" destId="{D0579ECE-C97A-47CF-BC71-10C82BA79829}" srcOrd="1" destOrd="0" presId="urn:microsoft.com/office/officeart/2005/8/layout/hProcess9"/>
    <dgm:cxn modelId="{2D378518-25B9-4129-8A79-DA1A3718CD83}" type="presParOf" srcId="{5C9E092F-51E3-4001-B443-CDE29609406D}" destId="{F466550A-2D23-4BE9-AC83-76F5C743C843}" srcOrd="2" destOrd="0" presId="urn:microsoft.com/office/officeart/2005/8/layout/hProcess9"/>
    <dgm:cxn modelId="{6C473547-DB6C-46F9-974E-3C48608E9388}" type="presParOf" srcId="{5C9E092F-51E3-4001-B443-CDE29609406D}" destId="{979B2CD4-6960-4ACB-B004-197A52B24E86}" srcOrd="3" destOrd="0" presId="urn:microsoft.com/office/officeart/2005/8/layout/hProcess9"/>
    <dgm:cxn modelId="{277255AF-EF71-42F6-81FE-2679D74A8EAE}" type="presParOf" srcId="{5C9E092F-51E3-4001-B443-CDE29609406D}" destId="{6F4F8768-9D81-4C63-B9BA-AC3D487DA5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B94E13-60D4-428F-A7FB-FE2A7B15C536}" type="doc">
      <dgm:prSet loTypeId="urn:microsoft.com/office/officeart/2005/8/layout/cycle6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1539084-942B-4377-AC63-2635C14EDF12}">
      <dgm:prSet phldrT="[Metin]" custT="1"/>
      <dgm:spPr/>
      <dgm:t>
        <a:bodyPr/>
        <a:lstStyle/>
        <a:p>
          <a:r>
            <a:rPr lang="tr-TR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Boyçelik</a:t>
          </a:r>
          <a:endParaRPr lang="tr-TR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E80E9-5E38-497A-B438-D0DCFA528B17}" type="parTrans" cxnId="{DD263C37-F1B6-4605-8712-24120BBC6B65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1C516-D0E8-4524-A61E-23D647BC5587}" type="sibTrans" cxnId="{DD263C37-F1B6-4605-8712-24120BBC6B65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310B5-C46D-42D5-8C25-C29D1AEB00AB}">
      <dgm:prSet phldrT="[Metin]" custT="1"/>
      <dgm:spPr/>
      <dgm:t>
        <a:bodyPr/>
        <a:lstStyle/>
        <a:p>
          <a:r>
            <a:rPr lang="tr-TR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Parteks Tekstil ve Kağıt Sanayi Tic. Ltd. Şti.</a:t>
          </a:r>
          <a:endParaRPr lang="tr-TR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4DE19-5142-4DFD-B8BB-BBBC8906257A}" type="parTrans" cxnId="{3E11716B-92C4-4741-8507-796ED915E9C0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97F8B-8668-4CBB-9BD2-9A843A451646}" type="sibTrans" cxnId="{3E11716B-92C4-4741-8507-796ED915E9C0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386D5-0F2A-4BD1-A82B-FCEFA21627A3}">
      <dgm:prSet phldrT="[Metin]" custT="1"/>
      <dgm:spPr/>
      <dgm:t>
        <a:bodyPr/>
        <a:lstStyle/>
        <a:p>
          <a:r>
            <a:rPr lang="tr-TR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Kaydöksan Kayseri Dök. San. Tic. A.Ş.</a:t>
          </a:r>
          <a:endParaRPr lang="tr-TR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0751F-2638-45EA-884E-96466FA73879}" type="parTrans" cxnId="{5DD7A050-9998-49AD-AF5F-BCE4C7E270D0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06B50-B3B6-4998-867A-0681A96EA905}" type="sibTrans" cxnId="{5DD7A050-9998-49AD-AF5F-BCE4C7E270D0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A3ED27-B5CA-441E-8FB9-7B2B81DCD3CD}">
      <dgm:prSet phldrT="[Metin]" custT="1"/>
      <dgm:spPr/>
      <dgm:t>
        <a:bodyPr/>
        <a:lstStyle/>
        <a:p>
          <a:r>
            <a:rPr lang="tr-TR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Anatel Metal San. ve Tic. Ltd. Şti.</a:t>
          </a:r>
          <a:endParaRPr lang="tr-TR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B068F-0B5D-463E-99B0-177D13E37B90}" type="parTrans" cxnId="{4468A9B9-0916-4191-8DFA-80116D469D16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75396-E112-42B4-A777-9D4178501FE2}" type="sibTrans" cxnId="{4468A9B9-0916-4191-8DFA-80116D469D16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B222A-3EFE-4D98-A09C-0B8BF2E90424}">
      <dgm:prSet phldrT="[Metin]" custT="1"/>
      <dgm:spPr/>
      <dgm:t>
        <a:bodyPr/>
        <a:lstStyle/>
        <a:p>
          <a:r>
            <a:rPr lang="tr-TR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Bursalı Çelik Eşya Mob. ve Ev. Ger. San. Tic. Ltd. Şti.</a:t>
          </a:r>
          <a:endParaRPr lang="tr-TR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04228-06D9-422D-BA3E-3433090E4CDE}" type="parTrans" cxnId="{47A62B8F-48C3-4F27-8ED6-82CA37D3A546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B915EF-F336-4B0C-BB4D-5D00A295A464}" type="sibTrans" cxnId="{47A62B8F-48C3-4F27-8ED6-82CA37D3A546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D37CF-C444-4A86-BD91-CF1A2E3720DC}">
      <dgm:prSet phldrT="[Metin]" custT="1"/>
      <dgm:spPr/>
      <dgm:t>
        <a:bodyPr/>
        <a:lstStyle/>
        <a:p>
          <a:r>
            <a:rPr lang="tr-TR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Boytaş Mobilya Tic San A.Ş.</a:t>
          </a:r>
          <a:endParaRPr lang="tr-TR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EEF4A-4D92-4111-A834-F9B7FF97896D}" type="parTrans" cxnId="{ED4FD0C0-9BE2-476C-8D82-6991042BC1A1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0F617-7305-4FD5-85CD-B69EDD0A5D6D}" type="sibTrans" cxnId="{ED4FD0C0-9BE2-476C-8D82-6991042BC1A1}">
      <dgm:prSet/>
      <dgm:spPr/>
      <dgm:t>
        <a:bodyPr/>
        <a:lstStyle/>
        <a:p>
          <a:endParaRPr lang="tr-TR" sz="4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FABC8-2253-46BE-B52F-1FE3D792144A}" type="pres">
      <dgm:prSet presAssocID="{4EB94E13-60D4-428F-A7FB-FE2A7B15C5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411BE1-E7EF-47E2-AFEC-A7809BF333B8}" type="pres">
      <dgm:prSet presAssocID="{01539084-942B-4377-AC63-2635C14EDF12}" presName="node" presStyleLbl="node1" presStyleIdx="0" presStyleCnt="6" custScaleX="112275" custScaleY="915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3618BD-5B1F-4D8E-8B8F-FC712B2FA71F}" type="pres">
      <dgm:prSet presAssocID="{01539084-942B-4377-AC63-2635C14EDF12}" presName="spNode" presStyleCnt="0"/>
      <dgm:spPr/>
      <dgm:t>
        <a:bodyPr/>
        <a:lstStyle/>
        <a:p>
          <a:endParaRPr lang="tr-TR"/>
        </a:p>
      </dgm:t>
    </dgm:pt>
    <dgm:pt modelId="{8F717D57-988E-419C-B914-601FFF0266A5}" type="pres">
      <dgm:prSet presAssocID="{01C1C516-D0E8-4524-A61E-23D647BC5587}" presName="sibTrans" presStyleLbl="sibTrans1D1" presStyleIdx="0" presStyleCnt="6"/>
      <dgm:spPr/>
      <dgm:t>
        <a:bodyPr/>
        <a:lstStyle/>
        <a:p>
          <a:endParaRPr lang="tr-TR"/>
        </a:p>
      </dgm:t>
    </dgm:pt>
    <dgm:pt modelId="{425262D4-03EE-42D8-AA82-A3922D78C9C3}" type="pres">
      <dgm:prSet presAssocID="{C74D37CF-C444-4A86-BD91-CF1A2E3720DC}" presName="node" presStyleLbl="node1" presStyleIdx="1" presStyleCnt="6" custScaleX="118754" custScaleY="1156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546A3B-9118-4284-A929-B548CFC3E738}" type="pres">
      <dgm:prSet presAssocID="{C74D37CF-C444-4A86-BD91-CF1A2E3720DC}" presName="spNode" presStyleCnt="0"/>
      <dgm:spPr/>
      <dgm:t>
        <a:bodyPr/>
        <a:lstStyle/>
        <a:p>
          <a:endParaRPr lang="tr-TR"/>
        </a:p>
      </dgm:t>
    </dgm:pt>
    <dgm:pt modelId="{73ECB9D1-33B0-4723-B855-4E8B8D0BD663}" type="pres">
      <dgm:prSet presAssocID="{A8A0F617-7305-4FD5-85CD-B69EDD0A5D6D}" presName="sibTrans" presStyleLbl="sibTrans1D1" presStyleIdx="1" presStyleCnt="6"/>
      <dgm:spPr/>
      <dgm:t>
        <a:bodyPr/>
        <a:lstStyle/>
        <a:p>
          <a:endParaRPr lang="tr-TR"/>
        </a:p>
      </dgm:t>
    </dgm:pt>
    <dgm:pt modelId="{D75BD773-660D-45BB-A2F0-B19597BD2448}" type="pres">
      <dgm:prSet presAssocID="{7C5310B5-C46D-42D5-8C25-C29D1AEB00AB}" presName="node" presStyleLbl="node1" presStyleIdx="2" presStyleCnt="6" custScaleX="124291" custScaleY="1406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02E8C8-2C04-4090-877C-6001205CA6EC}" type="pres">
      <dgm:prSet presAssocID="{7C5310B5-C46D-42D5-8C25-C29D1AEB00AB}" presName="spNode" presStyleCnt="0"/>
      <dgm:spPr/>
      <dgm:t>
        <a:bodyPr/>
        <a:lstStyle/>
        <a:p>
          <a:endParaRPr lang="tr-TR"/>
        </a:p>
      </dgm:t>
    </dgm:pt>
    <dgm:pt modelId="{39B4B20B-1B23-4509-99E6-AE6945FDC935}" type="pres">
      <dgm:prSet presAssocID="{37B97F8B-8668-4CBB-9BD2-9A843A451646}" presName="sibTrans" presStyleLbl="sibTrans1D1" presStyleIdx="2" presStyleCnt="6"/>
      <dgm:spPr/>
      <dgm:t>
        <a:bodyPr/>
        <a:lstStyle/>
        <a:p>
          <a:endParaRPr lang="tr-TR"/>
        </a:p>
      </dgm:t>
    </dgm:pt>
    <dgm:pt modelId="{2A203102-9B17-4579-9CD0-788BDAA7D1BE}" type="pres">
      <dgm:prSet presAssocID="{DD6386D5-0F2A-4BD1-A82B-FCEFA21627A3}" presName="node" presStyleLbl="node1" presStyleIdx="3" presStyleCnt="6" custScaleX="125337" custScaleY="956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A65A3C-EFE9-42B7-B07D-71E847AE7B58}" type="pres">
      <dgm:prSet presAssocID="{DD6386D5-0F2A-4BD1-A82B-FCEFA21627A3}" presName="spNode" presStyleCnt="0"/>
      <dgm:spPr/>
      <dgm:t>
        <a:bodyPr/>
        <a:lstStyle/>
        <a:p>
          <a:endParaRPr lang="tr-TR"/>
        </a:p>
      </dgm:t>
    </dgm:pt>
    <dgm:pt modelId="{8E78F63A-F669-42D4-82A1-DBC3B17146CF}" type="pres">
      <dgm:prSet presAssocID="{E5306B50-B3B6-4998-867A-0681A96EA905}" presName="sibTrans" presStyleLbl="sibTrans1D1" presStyleIdx="3" presStyleCnt="6"/>
      <dgm:spPr/>
      <dgm:t>
        <a:bodyPr/>
        <a:lstStyle/>
        <a:p>
          <a:endParaRPr lang="tr-TR"/>
        </a:p>
      </dgm:t>
    </dgm:pt>
    <dgm:pt modelId="{48CC6688-1661-4A21-A77A-A574BA3AA2BB}" type="pres">
      <dgm:prSet presAssocID="{8CA3ED27-B5CA-441E-8FB9-7B2B81DCD3CD}" presName="node" presStyleLbl="node1" presStyleIdx="4" presStyleCnt="6" custScaleX="113765" custScaleY="1006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93FA4E-B2F2-4019-984F-E5E48DB191F8}" type="pres">
      <dgm:prSet presAssocID="{8CA3ED27-B5CA-441E-8FB9-7B2B81DCD3CD}" presName="spNode" presStyleCnt="0"/>
      <dgm:spPr/>
      <dgm:t>
        <a:bodyPr/>
        <a:lstStyle/>
        <a:p>
          <a:endParaRPr lang="tr-TR"/>
        </a:p>
      </dgm:t>
    </dgm:pt>
    <dgm:pt modelId="{8A04CDA9-98CD-4920-95B5-2D4E02148988}" type="pres">
      <dgm:prSet presAssocID="{3AF75396-E112-42B4-A777-9D4178501FE2}" presName="sibTrans" presStyleLbl="sibTrans1D1" presStyleIdx="4" presStyleCnt="6"/>
      <dgm:spPr/>
      <dgm:t>
        <a:bodyPr/>
        <a:lstStyle/>
        <a:p>
          <a:endParaRPr lang="tr-TR"/>
        </a:p>
      </dgm:t>
    </dgm:pt>
    <dgm:pt modelId="{9D0D5852-1BF7-4BE8-8358-F29651E7DAF0}" type="pres">
      <dgm:prSet presAssocID="{484B222A-3EFE-4D98-A09C-0B8BF2E90424}" presName="node" presStyleLbl="node1" presStyleIdx="5" presStyleCnt="6" custScaleX="124098" custScaleY="1198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60AD6C-11F9-4AC5-9CAB-F034E2944CFB}" type="pres">
      <dgm:prSet presAssocID="{484B222A-3EFE-4D98-A09C-0B8BF2E90424}" presName="spNode" presStyleCnt="0"/>
      <dgm:spPr/>
      <dgm:t>
        <a:bodyPr/>
        <a:lstStyle/>
        <a:p>
          <a:endParaRPr lang="tr-TR"/>
        </a:p>
      </dgm:t>
    </dgm:pt>
    <dgm:pt modelId="{E963D175-EE52-4F01-BA0D-EC735D93ABFF}" type="pres">
      <dgm:prSet presAssocID="{FBB915EF-F336-4B0C-BB4D-5D00A295A464}" presName="sibTrans" presStyleLbl="sibTrans1D1" presStyleIdx="5" presStyleCnt="6"/>
      <dgm:spPr/>
      <dgm:t>
        <a:bodyPr/>
        <a:lstStyle/>
        <a:p>
          <a:endParaRPr lang="tr-TR"/>
        </a:p>
      </dgm:t>
    </dgm:pt>
  </dgm:ptLst>
  <dgm:cxnLst>
    <dgm:cxn modelId="{E01F9D85-5D18-45A3-9E5F-8DB2294D15C1}" type="presOf" srcId="{FBB915EF-F336-4B0C-BB4D-5D00A295A464}" destId="{E963D175-EE52-4F01-BA0D-EC735D93ABFF}" srcOrd="0" destOrd="0" presId="urn:microsoft.com/office/officeart/2005/8/layout/cycle6"/>
    <dgm:cxn modelId="{ED4FD0C0-9BE2-476C-8D82-6991042BC1A1}" srcId="{4EB94E13-60D4-428F-A7FB-FE2A7B15C536}" destId="{C74D37CF-C444-4A86-BD91-CF1A2E3720DC}" srcOrd="1" destOrd="0" parTransId="{C8FEEF4A-4D92-4111-A834-F9B7FF97896D}" sibTransId="{A8A0F617-7305-4FD5-85CD-B69EDD0A5D6D}"/>
    <dgm:cxn modelId="{5DD7A050-9998-49AD-AF5F-BCE4C7E270D0}" srcId="{4EB94E13-60D4-428F-A7FB-FE2A7B15C536}" destId="{DD6386D5-0F2A-4BD1-A82B-FCEFA21627A3}" srcOrd="3" destOrd="0" parTransId="{A060751F-2638-45EA-884E-96466FA73879}" sibTransId="{E5306B50-B3B6-4998-867A-0681A96EA905}"/>
    <dgm:cxn modelId="{F8A50D6E-FE26-49F0-9729-CB9A957DEA74}" type="presOf" srcId="{C74D37CF-C444-4A86-BD91-CF1A2E3720DC}" destId="{425262D4-03EE-42D8-AA82-A3922D78C9C3}" srcOrd="0" destOrd="0" presId="urn:microsoft.com/office/officeart/2005/8/layout/cycle6"/>
    <dgm:cxn modelId="{BEBF7B15-0272-478D-9570-AA6C985C677B}" type="presOf" srcId="{484B222A-3EFE-4D98-A09C-0B8BF2E90424}" destId="{9D0D5852-1BF7-4BE8-8358-F29651E7DAF0}" srcOrd="0" destOrd="0" presId="urn:microsoft.com/office/officeart/2005/8/layout/cycle6"/>
    <dgm:cxn modelId="{88BF3B6A-331F-45C1-A99E-D706C062A178}" type="presOf" srcId="{8CA3ED27-B5CA-441E-8FB9-7B2B81DCD3CD}" destId="{48CC6688-1661-4A21-A77A-A574BA3AA2BB}" srcOrd="0" destOrd="0" presId="urn:microsoft.com/office/officeart/2005/8/layout/cycle6"/>
    <dgm:cxn modelId="{3E11716B-92C4-4741-8507-796ED915E9C0}" srcId="{4EB94E13-60D4-428F-A7FB-FE2A7B15C536}" destId="{7C5310B5-C46D-42D5-8C25-C29D1AEB00AB}" srcOrd="2" destOrd="0" parTransId="{4DF4DE19-5142-4DFD-B8BB-BBBC8906257A}" sibTransId="{37B97F8B-8668-4CBB-9BD2-9A843A451646}"/>
    <dgm:cxn modelId="{4B1BA99E-1271-4E62-8F7F-26004D757574}" type="presOf" srcId="{A8A0F617-7305-4FD5-85CD-B69EDD0A5D6D}" destId="{73ECB9D1-33B0-4723-B855-4E8B8D0BD663}" srcOrd="0" destOrd="0" presId="urn:microsoft.com/office/officeart/2005/8/layout/cycle6"/>
    <dgm:cxn modelId="{0F37C433-58DE-411B-9C54-2DE9E696CE28}" type="presOf" srcId="{3AF75396-E112-42B4-A777-9D4178501FE2}" destId="{8A04CDA9-98CD-4920-95B5-2D4E02148988}" srcOrd="0" destOrd="0" presId="urn:microsoft.com/office/officeart/2005/8/layout/cycle6"/>
    <dgm:cxn modelId="{5F71260E-E587-4438-A4CD-E7582666EE72}" type="presOf" srcId="{DD6386D5-0F2A-4BD1-A82B-FCEFA21627A3}" destId="{2A203102-9B17-4579-9CD0-788BDAA7D1BE}" srcOrd="0" destOrd="0" presId="urn:microsoft.com/office/officeart/2005/8/layout/cycle6"/>
    <dgm:cxn modelId="{0E316C15-0DD6-43E6-A7E9-F42F93C031C5}" type="presOf" srcId="{4EB94E13-60D4-428F-A7FB-FE2A7B15C536}" destId="{7A7FABC8-2253-46BE-B52F-1FE3D792144A}" srcOrd="0" destOrd="0" presId="urn:microsoft.com/office/officeart/2005/8/layout/cycle6"/>
    <dgm:cxn modelId="{4468A9B9-0916-4191-8DFA-80116D469D16}" srcId="{4EB94E13-60D4-428F-A7FB-FE2A7B15C536}" destId="{8CA3ED27-B5CA-441E-8FB9-7B2B81DCD3CD}" srcOrd="4" destOrd="0" parTransId="{247B068F-0B5D-463E-99B0-177D13E37B90}" sibTransId="{3AF75396-E112-42B4-A777-9D4178501FE2}"/>
    <dgm:cxn modelId="{47A62B8F-48C3-4F27-8ED6-82CA37D3A546}" srcId="{4EB94E13-60D4-428F-A7FB-FE2A7B15C536}" destId="{484B222A-3EFE-4D98-A09C-0B8BF2E90424}" srcOrd="5" destOrd="0" parTransId="{91B04228-06D9-422D-BA3E-3433090E4CDE}" sibTransId="{FBB915EF-F336-4B0C-BB4D-5D00A295A464}"/>
    <dgm:cxn modelId="{9A69528D-62EB-413A-8766-D1DE83E0A3A4}" type="presOf" srcId="{01539084-942B-4377-AC63-2635C14EDF12}" destId="{98411BE1-E7EF-47E2-AFEC-A7809BF333B8}" srcOrd="0" destOrd="0" presId="urn:microsoft.com/office/officeart/2005/8/layout/cycle6"/>
    <dgm:cxn modelId="{9A6F9BE5-F473-4D7B-B799-533E814CB23C}" type="presOf" srcId="{37B97F8B-8668-4CBB-9BD2-9A843A451646}" destId="{39B4B20B-1B23-4509-99E6-AE6945FDC935}" srcOrd="0" destOrd="0" presId="urn:microsoft.com/office/officeart/2005/8/layout/cycle6"/>
    <dgm:cxn modelId="{E8553747-54BB-40DB-9747-EB5BFCE548EE}" type="presOf" srcId="{7C5310B5-C46D-42D5-8C25-C29D1AEB00AB}" destId="{D75BD773-660D-45BB-A2F0-B19597BD2448}" srcOrd="0" destOrd="0" presId="urn:microsoft.com/office/officeart/2005/8/layout/cycle6"/>
    <dgm:cxn modelId="{CBB96404-A29D-4F37-857A-5639EE9E0096}" type="presOf" srcId="{01C1C516-D0E8-4524-A61E-23D647BC5587}" destId="{8F717D57-988E-419C-B914-601FFF0266A5}" srcOrd="0" destOrd="0" presId="urn:microsoft.com/office/officeart/2005/8/layout/cycle6"/>
    <dgm:cxn modelId="{DD263C37-F1B6-4605-8712-24120BBC6B65}" srcId="{4EB94E13-60D4-428F-A7FB-FE2A7B15C536}" destId="{01539084-942B-4377-AC63-2635C14EDF12}" srcOrd="0" destOrd="0" parTransId="{75FE80E9-5E38-497A-B438-D0DCFA528B17}" sibTransId="{01C1C516-D0E8-4524-A61E-23D647BC5587}"/>
    <dgm:cxn modelId="{626F9373-50A9-4C1B-826E-9BD13F2B4FC0}" type="presOf" srcId="{E5306B50-B3B6-4998-867A-0681A96EA905}" destId="{8E78F63A-F669-42D4-82A1-DBC3B17146CF}" srcOrd="0" destOrd="0" presId="urn:microsoft.com/office/officeart/2005/8/layout/cycle6"/>
    <dgm:cxn modelId="{7B369C1E-9739-4963-85BA-83D2F83DDEE6}" type="presParOf" srcId="{7A7FABC8-2253-46BE-B52F-1FE3D792144A}" destId="{98411BE1-E7EF-47E2-AFEC-A7809BF333B8}" srcOrd="0" destOrd="0" presId="urn:microsoft.com/office/officeart/2005/8/layout/cycle6"/>
    <dgm:cxn modelId="{60DD2161-6117-4683-A753-ADA901F7EA87}" type="presParOf" srcId="{7A7FABC8-2253-46BE-B52F-1FE3D792144A}" destId="{A13618BD-5B1F-4D8E-8B8F-FC712B2FA71F}" srcOrd="1" destOrd="0" presId="urn:microsoft.com/office/officeart/2005/8/layout/cycle6"/>
    <dgm:cxn modelId="{8AC9B84C-32A3-440E-ACC7-52AB1795E1EA}" type="presParOf" srcId="{7A7FABC8-2253-46BE-B52F-1FE3D792144A}" destId="{8F717D57-988E-419C-B914-601FFF0266A5}" srcOrd="2" destOrd="0" presId="urn:microsoft.com/office/officeart/2005/8/layout/cycle6"/>
    <dgm:cxn modelId="{9D9354C8-F2A2-409C-B4A5-855B12E38EC9}" type="presParOf" srcId="{7A7FABC8-2253-46BE-B52F-1FE3D792144A}" destId="{425262D4-03EE-42D8-AA82-A3922D78C9C3}" srcOrd="3" destOrd="0" presId="urn:microsoft.com/office/officeart/2005/8/layout/cycle6"/>
    <dgm:cxn modelId="{B4DFC52D-5E11-4155-A71B-5E5423DCDF6E}" type="presParOf" srcId="{7A7FABC8-2253-46BE-B52F-1FE3D792144A}" destId="{0B546A3B-9118-4284-A929-B548CFC3E738}" srcOrd="4" destOrd="0" presId="urn:microsoft.com/office/officeart/2005/8/layout/cycle6"/>
    <dgm:cxn modelId="{4FF71E96-3B7C-4690-A411-DF3B388CC939}" type="presParOf" srcId="{7A7FABC8-2253-46BE-B52F-1FE3D792144A}" destId="{73ECB9D1-33B0-4723-B855-4E8B8D0BD663}" srcOrd="5" destOrd="0" presId="urn:microsoft.com/office/officeart/2005/8/layout/cycle6"/>
    <dgm:cxn modelId="{8FFFC164-EC4F-4EA2-9DE3-38A94E359A22}" type="presParOf" srcId="{7A7FABC8-2253-46BE-B52F-1FE3D792144A}" destId="{D75BD773-660D-45BB-A2F0-B19597BD2448}" srcOrd="6" destOrd="0" presId="urn:microsoft.com/office/officeart/2005/8/layout/cycle6"/>
    <dgm:cxn modelId="{E2A14B39-1532-40F3-B13C-DD3141A7C3EB}" type="presParOf" srcId="{7A7FABC8-2253-46BE-B52F-1FE3D792144A}" destId="{2902E8C8-2C04-4090-877C-6001205CA6EC}" srcOrd="7" destOrd="0" presId="urn:microsoft.com/office/officeart/2005/8/layout/cycle6"/>
    <dgm:cxn modelId="{3A476453-7EF4-45FE-97F9-5D3B7B0A6E8D}" type="presParOf" srcId="{7A7FABC8-2253-46BE-B52F-1FE3D792144A}" destId="{39B4B20B-1B23-4509-99E6-AE6945FDC935}" srcOrd="8" destOrd="0" presId="urn:microsoft.com/office/officeart/2005/8/layout/cycle6"/>
    <dgm:cxn modelId="{FF9F7C41-6010-40B6-87BF-8F5A98FCCFEB}" type="presParOf" srcId="{7A7FABC8-2253-46BE-B52F-1FE3D792144A}" destId="{2A203102-9B17-4579-9CD0-788BDAA7D1BE}" srcOrd="9" destOrd="0" presId="urn:microsoft.com/office/officeart/2005/8/layout/cycle6"/>
    <dgm:cxn modelId="{0AE1DCBE-D514-48E7-95A6-318B2D30503C}" type="presParOf" srcId="{7A7FABC8-2253-46BE-B52F-1FE3D792144A}" destId="{E0A65A3C-EFE9-42B7-B07D-71E847AE7B58}" srcOrd="10" destOrd="0" presId="urn:microsoft.com/office/officeart/2005/8/layout/cycle6"/>
    <dgm:cxn modelId="{7CDC782A-BE21-4AD4-95E0-3897951B890C}" type="presParOf" srcId="{7A7FABC8-2253-46BE-B52F-1FE3D792144A}" destId="{8E78F63A-F669-42D4-82A1-DBC3B17146CF}" srcOrd="11" destOrd="0" presId="urn:microsoft.com/office/officeart/2005/8/layout/cycle6"/>
    <dgm:cxn modelId="{89A1F564-5C45-4ECE-ABE1-6144C788C6AA}" type="presParOf" srcId="{7A7FABC8-2253-46BE-B52F-1FE3D792144A}" destId="{48CC6688-1661-4A21-A77A-A574BA3AA2BB}" srcOrd="12" destOrd="0" presId="urn:microsoft.com/office/officeart/2005/8/layout/cycle6"/>
    <dgm:cxn modelId="{44A3BEAC-0249-4962-B609-0A5FE67DD29E}" type="presParOf" srcId="{7A7FABC8-2253-46BE-B52F-1FE3D792144A}" destId="{6193FA4E-B2F2-4019-984F-E5E48DB191F8}" srcOrd="13" destOrd="0" presId="urn:microsoft.com/office/officeart/2005/8/layout/cycle6"/>
    <dgm:cxn modelId="{C1DA0A5F-17CF-4E2A-AF9B-03315A316B07}" type="presParOf" srcId="{7A7FABC8-2253-46BE-B52F-1FE3D792144A}" destId="{8A04CDA9-98CD-4920-95B5-2D4E02148988}" srcOrd="14" destOrd="0" presId="urn:microsoft.com/office/officeart/2005/8/layout/cycle6"/>
    <dgm:cxn modelId="{5955676D-FC51-460E-9808-012323C54BB1}" type="presParOf" srcId="{7A7FABC8-2253-46BE-B52F-1FE3D792144A}" destId="{9D0D5852-1BF7-4BE8-8358-F29651E7DAF0}" srcOrd="15" destOrd="0" presId="urn:microsoft.com/office/officeart/2005/8/layout/cycle6"/>
    <dgm:cxn modelId="{1B2E033B-80FF-4B77-9BA1-212606940665}" type="presParOf" srcId="{7A7FABC8-2253-46BE-B52F-1FE3D792144A}" destId="{4660AD6C-11F9-4AC5-9CAB-F034E2944CFB}" srcOrd="16" destOrd="0" presId="urn:microsoft.com/office/officeart/2005/8/layout/cycle6"/>
    <dgm:cxn modelId="{8E7F51A3-9E11-435A-B2FB-0E6DDBF98B3F}" type="presParOf" srcId="{7A7FABC8-2253-46BE-B52F-1FE3D792144A}" destId="{E963D175-EE52-4F01-BA0D-EC735D93ABF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032744-27CC-489D-9BE2-5C000A55C433}" type="doc">
      <dgm:prSet loTypeId="urn:microsoft.com/office/officeart/2005/8/layout/arrow2" loCatId="process" qsTypeId="urn:microsoft.com/office/officeart/2005/8/quickstyle/3d3" qsCatId="3D" csTypeId="urn:microsoft.com/office/officeart/2005/8/colors/accent2_4" csCatId="accent2" phldr="1"/>
      <dgm:spPr/>
    </dgm:pt>
    <dgm:pt modelId="{21421F02-C422-498C-B87C-C8AA6B6A1E11}">
      <dgm:prSet phldrT="[Metin]" custT="1"/>
      <dgm:spPr/>
      <dgm:t>
        <a:bodyPr/>
        <a:lstStyle/>
        <a:p>
          <a:r>
            <a:rPr lang="tr-TR" sz="1600">
              <a:latin typeface="Arial" panose="020B0604020202020204" pitchFamily="34" charset="0"/>
              <a:cs typeface="Arial" panose="020B0604020202020204" pitchFamily="34" charset="0"/>
            </a:rPr>
            <a:t>Merkez Çelik</a:t>
          </a:r>
        </a:p>
      </dgm:t>
    </dgm:pt>
    <dgm:pt modelId="{C9FCCF7C-D18C-4C69-BD74-66EA8F636813}" type="parTrans" cxnId="{E6FF7073-22FE-4E72-B139-2ED2CD3CB0CE}">
      <dgm:prSet/>
      <dgm:spPr/>
      <dgm:t>
        <a:bodyPr/>
        <a:lstStyle/>
        <a:p>
          <a:endParaRPr lang="tr-T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268A8-81CB-425E-80A4-4532065B234C}" type="sibTrans" cxnId="{E6FF7073-22FE-4E72-B139-2ED2CD3CB0CE}">
      <dgm:prSet/>
      <dgm:spPr/>
      <dgm:t>
        <a:bodyPr/>
        <a:lstStyle/>
        <a:p>
          <a:endParaRPr lang="tr-T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F12B7-5394-44A9-ACD4-22F5DD155913}">
      <dgm:prSet phldrT="[Metin]" custT="1"/>
      <dgm:spPr/>
      <dgm:t>
        <a:bodyPr/>
        <a:lstStyle/>
        <a:p>
          <a:r>
            <a:rPr lang="tr-TR" sz="1600">
              <a:latin typeface="Arial" panose="020B0604020202020204" pitchFamily="34" charset="0"/>
              <a:cs typeface="Arial" panose="020B0604020202020204" pitchFamily="34" charset="0"/>
            </a:rPr>
            <a:t>İpek Mobilya</a:t>
          </a:r>
        </a:p>
      </dgm:t>
    </dgm:pt>
    <dgm:pt modelId="{0B00A0ED-0EB6-4436-B3BA-716EED361B00}" type="parTrans" cxnId="{13265017-163F-4EC6-A69B-25CFE897289F}">
      <dgm:prSet/>
      <dgm:spPr/>
      <dgm:t>
        <a:bodyPr/>
        <a:lstStyle/>
        <a:p>
          <a:endParaRPr lang="tr-T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5700F-F07F-490D-9D14-4470C2C1323F}" type="sibTrans" cxnId="{13265017-163F-4EC6-A69B-25CFE897289F}">
      <dgm:prSet/>
      <dgm:spPr/>
      <dgm:t>
        <a:bodyPr/>
        <a:lstStyle/>
        <a:p>
          <a:endParaRPr lang="tr-T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7FEDE-1F2B-4DBF-8369-2A5883457CD4}">
      <dgm:prSet phldrT="[Metin]" custT="1"/>
      <dgm:spPr/>
      <dgm:t>
        <a:bodyPr/>
        <a:lstStyle/>
        <a:p>
          <a:r>
            <a:rPr lang="tr-TR" sz="1600" dirty="0" err="1">
              <a:latin typeface="Arial" panose="020B0604020202020204" pitchFamily="34" charset="0"/>
              <a:cs typeface="Arial" panose="020B0604020202020204" pitchFamily="34" charset="0"/>
            </a:rPr>
            <a:t>Boyteks</a:t>
          </a:r>
          <a:r>
            <a:rPr lang="tr-TR" sz="1600" dirty="0">
              <a:latin typeface="Arial" panose="020B0604020202020204" pitchFamily="34" charset="0"/>
              <a:cs typeface="Arial" panose="020B0604020202020204" pitchFamily="34" charset="0"/>
            </a:rPr>
            <a:t> Tekstil San Ve </a:t>
          </a:r>
          <a:r>
            <a:rPr lang="tr-TR" sz="1600" dirty="0" err="1">
              <a:latin typeface="Arial" panose="020B0604020202020204" pitchFamily="34" charset="0"/>
              <a:cs typeface="Arial" panose="020B0604020202020204" pitchFamily="34" charset="0"/>
            </a:rPr>
            <a:t>Tic</a:t>
          </a:r>
          <a:r>
            <a:rPr lang="tr-TR" sz="1600" dirty="0">
              <a:latin typeface="Arial" panose="020B0604020202020204" pitchFamily="34" charset="0"/>
              <a:cs typeface="Arial" panose="020B0604020202020204" pitchFamily="34" charset="0"/>
            </a:rPr>
            <a:t> A.Ş.</a:t>
          </a:r>
        </a:p>
      </dgm:t>
    </dgm:pt>
    <dgm:pt modelId="{0211EB98-62BC-47CA-8CCE-4B2A4BE90167}" type="parTrans" cxnId="{5C1108B5-4367-4D1A-84F7-4CA857DC2CC0}">
      <dgm:prSet/>
      <dgm:spPr/>
      <dgm:t>
        <a:bodyPr/>
        <a:lstStyle/>
        <a:p>
          <a:endParaRPr lang="tr-T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3E79D-A64A-47E2-8497-8703A22CE684}" type="sibTrans" cxnId="{5C1108B5-4367-4D1A-84F7-4CA857DC2CC0}">
      <dgm:prSet/>
      <dgm:spPr/>
      <dgm:t>
        <a:bodyPr/>
        <a:lstStyle/>
        <a:p>
          <a:endParaRPr lang="tr-T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C027B-45A4-4B28-835E-57AA8CBA395D}" type="pres">
      <dgm:prSet presAssocID="{06032744-27CC-489D-9BE2-5C000A55C433}" presName="arrowDiagram" presStyleCnt="0">
        <dgm:presLayoutVars>
          <dgm:chMax val="5"/>
          <dgm:dir/>
          <dgm:resizeHandles val="exact"/>
        </dgm:presLayoutVars>
      </dgm:prSet>
      <dgm:spPr/>
    </dgm:pt>
    <dgm:pt modelId="{CDBA52D2-FD99-4F54-ADA9-9C107718C3B7}" type="pres">
      <dgm:prSet presAssocID="{06032744-27CC-489D-9BE2-5C000A55C433}" presName="arrow" presStyleLbl="bgShp" presStyleIdx="0" presStyleCnt="1" custLinFactNeighborX="-139" custLinFactNeighborY="-1709"/>
      <dgm:spPr/>
    </dgm:pt>
    <dgm:pt modelId="{7BDE6781-7EA4-4052-87B2-2D537595A598}" type="pres">
      <dgm:prSet presAssocID="{06032744-27CC-489D-9BE2-5C000A55C433}" presName="arrowDiagram3" presStyleCnt="0"/>
      <dgm:spPr/>
    </dgm:pt>
    <dgm:pt modelId="{BE2E5D7A-85FC-42ED-B7D7-09268FC6307F}" type="pres">
      <dgm:prSet presAssocID="{21421F02-C422-498C-B87C-C8AA6B6A1E11}" presName="bullet3a" presStyleLbl="node1" presStyleIdx="0" presStyleCnt="3"/>
      <dgm:spPr/>
    </dgm:pt>
    <dgm:pt modelId="{98F60D09-44F9-4E8C-87A9-08AD9D8F9523}" type="pres">
      <dgm:prSet presAssocID="{21421F02-C422-498C-B87C-C8AA6B6A1E1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AE497B-D1EE-43BE-8F34-7622CF7609FB}" type="pres">
      <dgm:prSet presAssocID="{D0CF12B7-5394-44A9-ACD4-22F5DD155913}" presName="bullet3b" presStyleLbl="node1" presStyleIdx="1" presStyleCnt="3"/>
      <dgm:spPr/>
    </dgm:pt>
    <dgm:pt modelId="{8089BE97-B6E7-458C-8BE2-4F04C92264C0}" type="pres">
      <dgm:prSet presAssocID="{D0CF12B7-5394-44A9-ACD4-22F5DD15591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D49A4B-B294-4623-B7F2-FBBD2BCA61B6}" type="pres">
      <dgm:prSet presAssocID="{8217FEDE-1F2B-4DBF-8369-2A5883457CD4}" presName="bullet3c" presStyleLbl="node1" presStyleIdx="2" presStyleCnt="3" custLinFactNeighborX="27898" custLinFactNeighborY="-155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FA35A9-7D35-45DB-9C81-B78259DF3E6C}" type="pres">
      <dgm:prSet presAssocID="{8217FEDE-1F2B-4DBF-8369-2A5883457CD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1108B5-4367-4D1A-84F7-4CA857DC2CC0}" srcId="{06032744-27CC-489D-9BE2-5C000A55C433}" destId="{8217FEDE-1F2B-4DBF-8369-2A5883457CD4}" srcOrd="2" destOrd="0" parTransId="{0211EB98-62BC-47CA-8CCE-4B2A4BE90167}" sibTransId="{FCF3E79D-A64A-47E2-8497-8703A22CE684}"/>
    <dgm:cxn modelId="{E6FF7073-22FE-4E72-B139-2ED2CD3CB0CE}" srcId="{06032744-27CC-489D-9BE2-5C000A55C433}" destId="{21421F02-C422-498C-B87C-C8AA6B6A1E11}" srcOrd="0" destOrd="0" parTransId="{C9FCCF7C-D18C-4C69-BD74-66EA8F636813}" sibTransId="{F42268A8-81CB-425E-80A4-4532065B234C}"/>
    <dgm:cxn modelId="{F427B5F0-BB79-4787-B779-ADB67359DA9D}" type="presOf" srcId="{21421F02-C422-498C-B87C-C8AA6B6A1E11}" destId="{98F60D09-44F9-4E8C-87A9-08AD9D8F9523}" srcOrd="0" destOrd="0" presId="urn:microsoft.com/office/officeart/2005/8/layout/arrow2"/>
    <dgm:cxn modelId="{1E508FF1-B899-45B8-9298-EC19D98740B1}" type="presOf" srcId="{8217FEDE-1F2B-4DBF-8369-2A5883457CD4}" destId="{83FA35A9-7D35-45DB-9C81-B78259DF3E6C}" srcOrd="0" destOrd="0" presId="urn:microsoft.com/office/officeart/2005/8/layout/arrow2"/>
    <dgm:cxn modelId="{13265017-163F-4EC6-A69B-25CFE897289F}" srcId="{06032744-27CC-489D-9BE2-5C000A55C433}" destId="{D0CF12B7-5394-44A9-ACD4-22F5DD155913}" srcOrd="1" destOrd="0" parTransId="{0B00A0ED-0EB6-4436-B3BA-716EED361B00}" sibTransId="{AC25700F-F07F-490D-9D14-4470C2C1323F}"/>
    <dgm:cxn modelId="{67CD63C2-E579-4AED-B584-8B7C142621B6}" type="presOf" srcId="{06032744-27CC-489D-9BE2-5C000A55C433}" destId="{315C027B-45A4-4B28-835E-57AA8CBA395D}" srcOrd="0" destOrd="0" presId="urn:microsoft.com/office/officeart/2005/8/layout/arrow2"/>
    <dgm:cxn modelId="{C5D5B687-0B6E-400D-AAC3-14E0F9F8A2A8}" type="presOf" srcId="{D0CF12B7-5394-44A9-ACD4-22F5DD155913}" destId="{8089BE97-B6E7-458C-8BE2-4F04C92264C0}" srcOrd="0" destOrd="0" presId="urn:microsoft.com/office/officeart/2005/8/layout/arrow2"/>
    <dgm:cxn modelId="{1C873C96-AC8D-4DEF-8ADA-F924D6080150}" type="presParOf" srcId="{315C027B-45A4-4B28-835E-57AA8CBA395D}" destId="{CDBA52D2-FD99-4F54-ADA9-9C107718C3B7}" srcOrd="0" destOrd="0" presId="urn:microsoft.com/office/officeart/2005/8/layout/arrow2"/>
    <dgm:cxn modelId="{ACE4B1A4-3501-415C-A684-B654235FD77D}" type="presParOf" srcId="{315C027B-45A4-4B28-835E-57AA8CBA395D}" destId="{7BDE6781-7EA4-4052-87B2-2D537595A598}" srcOrd="1" destOrd="0" presId="urn:microsoft.com/office/officeart/2005/8/layout/arrow2"/>
    <dgm:cxn modelId="{4D958C68-52CA-48D7-8965-2E509E29C6BA}" type="presParOf" srcId="{7BDE6781-7EA4-4052-87B2-2D537595A598}" destId="{BE2E5D7A-85FC-42ED-B7D7-09268FC6307F}" srcOrd="0" destOrd="0" presId="urn:microsoft.com/office/officeart/2005/8/layout/arrow2"/>
    <dgm:cxn modelId="{1FE86101-1CC2-4168-AF16-6BF16F088B46}" type="presParOf" srcId="{7BDE6781-7EA4-4052-87B2-2D537595A598}" destId="{98F60D09-44F9-4E8C-87A9-08AD9D8F9523}" srcOrd="1" destOrd="0" presId="urn:microsoft.com/office/officeart/2005/8/layout/arrow2"/>
    <dgm:cxn modelId="{33A11421-FF33-4F91-AF1C-21FF1A44A931}" type="presParOf" srcId="{7BDE6781-7EA4-4052-87B2-2D537595A598}" destId="{B8AE497B-D1EE-43BE-8F34-7622CF7609FB}" srcOrd="2" destOrd="0" presId="urn:microsoft.com/office/officeart/2005/8/layout/arrow2"/>
    <dgm:cxn modelId="{B9E18889-E636-403A-8922-1D9D41907527}" type="presParOf" srcId="{7BDE6781-7EA4-4052-87B2-2D537595A598}" destId="{8089BE97-B6E7-458C-8BE2-4F04C92264C0}" srcOrd="3" destOrd="0" presId="urn:microsoft.com/office/officeart/2005/8/layout/arrow2"/>
    <dgm:cxn modelId="{0A7FD661-9982-4FF1-B191-32112A1C542F}" type="presParOf" srcId="{7BDE6781-7EA4-4052-87B2-2D537595A598}" destId="{1CD49A4B-B294-4623-B7F2-FBBD2BCA61B6}" srcOrd="4" destOrd="0" presId="urn:microsoft.com/office/officeart/2005/8/layout/arrow2"/>
    <dgm:cxn modelId="{F96A9A5D-F033-4C13-8CAA-47E1D8145A9D}" type="presParOf" srcId="{7BDE6781-7EA4-4052-87B2-2D537595A598}" destId="{83FA35A9-7D35-45DB-9C81-B78259DF3E6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518374-47FF-4425-82D7-AC9FDC3A1541}" type="doc">
      <dgm:prSet loTypeId="urn:diagrams.loki3.com/VaryingWidthList+Icon" loCatId="list" qsTypeId="urn:microsoft.com/office/officeart/2005/8/quickstyle/3d9" qsCatId="3D" csTypeId="urn:microsoft.com/office/officeart/2005/8/colors/accent3_2" csCatId="accent3" phldr="1"/>
      <dgm:spPr/>
    </dgm:pt>
    <dgm:pt modelId="{2B883888-FAF0-4B20-8B92-34BD63D22256}">
      <dgm:prSet phldrT="[Metin]" custT="1"/>
      <dgm:spPr/>
      <dgm:t>
        <a:bodyPr/>
        <a:lstStyle/>
        <a:p>
          <a:r>
            <a:rPr lang="tr-TR" sz="18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Milkay</a:t>
          </a:r>
          <a:r>
            <a:rPr lang="tr-TR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Teknik Tekstil A.Ş.</a:t>
          </a:r>
        </a:p>
      </dgm:t>
    </dgm:pt>
    <dgm:pt modelId="{3EE97C16-7BDC-4CFF-9F03-A45FBCDB2A0A}" type="parTrans" cxnId="{32AF19EC-B96B-4F14-9F38-0FBD949C382F}">
      <dgm:prSet/>
      <dgm:spPr/>
      <dgm:t>
        <a:bodyPr/>
        <a:lstStyle/>
        <a:p>
          <a:endParaRPr lang="tr-TR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01D7D-A154-440A-900B-7EE223B66632}" type="sibTrans" cxnId="{32AF19EC-B96B-4F14-9F38-0FBD949C382F}">
      <dgm:prSet/>
      <dgm:spPr/>
      <dgm:t>
        <a:bodyPr/>
        <a:lstStyle/>
        <a:p>
          <a:endParaRPr lang="tr-TR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EE5A45-A0D4-458D-BB71-ECA61199E599}">
      <dgm:prSet phldrT="[Metin]" custT="1"/>
      <dgm:spPr/>
      <dgm:t>
        <a:bodyPr/>
        <a:lstStyle/>
        <a:p>
          <a:r>
            <a:rPr lang="tr-TR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Mitsan</a:t>
          </a:r>
          <a:r>
            <a:rPr lang="tr-TR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Makine İnşaat Tic. ve San. A.Ş.</a:t>
          </a:r>
        </a:p>
      </dgm:t>
    </dgm:pt>
    <dgm:pt modelId="{AB8A683E-D078-46BC-8A02-E571648F9D3C}" type="parTrans" cxnId="{943C6F25-1E15-4EF6-9605-DA022C4A97DD}">
      <dgm:prSet/>
      <dgm:spPr/>
      <dgm:t>
        <a:bodyPr/>
        <a:lstStyle/>
        <a:p>
          <a:endParaRPr lang="tr-TR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4BEE9-B8EC-46A1-BCE0-19CF40AF8B97}" type="sibTrans" cxnId="{943C6F25-1E15-4EF6-9605-DA022C4A97DD}">
      <dgm:prSet/>
      <dgm:spPr/>
      <dgm:t>
        <a:bodyPr/>
        <a:lstStyle/>
        <a:p>
          <a:endParaRPr lang="tr-TR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841348-3279-4E29-AB3A-378B9DB701F8}" type="pres">
      <dgm:prSet presAssocID="{18518374-47FF-4425-82D7-AC9FDC3A1541}" presName="Name0" presStyleCnt="0">
        <dgm:presLayoutVars>
          <dgm:resizeHandles/>
        </dgm:presLayoutVars>
      </dgm:prSet>
      <dgm:spPr/>
    </dgm:pt>
    <dgm:pt modelId="{8A7C8E9D-5DFC-4042-B5C3-A0C72EC028A0}" type="pres">
      <dgm:prSet presAssocID="{2B883888-FAF0-4B20-8B92-34BD63D2225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EBBD9A-BB95-4D6B-8D7C-8402AEF4C47B}" type="pres">
      <dgm:prSet presAssocID="{84B01D7D-A154-440A-900B-7EE223B66632}" presName="space" presStyleCnt="0"/>
      <dgm:spPr/>
    </dgm:pt>
    <dgm:pt modelId="{0BF03974-B8D5-4D5B-B967-A7A408CC4A41}" type="pres">
      <dgm:prSet presAssocID="{38EE5A45-A0D4-458D-BB71-ECA61199E59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43C6F25-1E15-4EF6-9605-DA022C4A97DD}" srcId="{18518374-47FF-4425-82D7-AC9FDC3A1541}" destId="{38EE5A45-A0D4-458D-BB71-ECA61199E599}" srcOrd="1" destOrd="0" parTransId="{AB8A683E-D078-46BC-8A02-E571648F9D3C}" sibTransId="{CB44BEE9-B8EC-46A1-BCE0-19CF40AF8B97}"/>
    <dgm:cxn modelId="{32AF19EC-B96B-4F14-9F38-0FBD949C382F}" srcId="{18518374-47FF-4425-82D7-AC9FDC3A1541}" destId="{2B883888-FAF0-4B20-8B92-34BD63D22256}" srcOrd="0" destOrd="0" parTransId="{3EE97C16-7BDC-4CFF-9F03-A45FBCDB2A0A}" sibTransId="{84B01D7D-A154-440A-900B-7EE223B66632}"/>
    <dgm:cxn modelId="{CCA0913C-B973-4A4B-9E55-1C57C37F8BA0}" type="presOf" srcId="{2B883888-FAF0-4B20-8B92-34BD63D22256}" destId="{8A7C8E9D-5DFC-4042-B5C3-A0C72EC028A0}" srcOrd="0" destOrd="0" presId="urn:diagrams.loki3.com/VaryingWidthList+Icon"/>
    <dgm:cxn modelId="{822C56AF-AB55-4893-AF54-64A2D41C4813}" type="presOf" srcId="{38EE5A45-A0D4-458D-BB71-ECA61199E599}" destId="{0BF03974-B8D5-4D5B-B967-A7A408CC4A41}" srcOrd="0" destOrd="0" presId="urn:diagrams.loki3.com/VaryingWidthList+Icon"/>
    <dgm:cxn modelId="{0FF095E7-E532-419D-A680-AAD0356419A5}" type="presOf" srcId="{18518374-47FF-4425-82D7-AC9FDC3A1541}" destId="{63841348-3279-4E29-AB3A-378B9DB701F8}" srcOrd="0" destOrd="0" presId="urn:diagrams.loki3.com/VaryingWidthList+Icon"/>
    <dgm:cxn modelId="{C7E97133-2F1C-4D85-9517-5EC445883751}" type="presParOf" srcId="{63841348-3279-4E29-AB3A-378B9DB701F8}" destId="{8A7C8E9D-5DFC-4042-B5C3-A0C72EC028A0}" srcOrd="0" destOrd="0" presId="urn:diagrams.loki3.com/VaryingWidthList+Icon"/>
    <dgm:cxn modelId="{97E22E76-1BBD-4D36-8721-B85C7B1D9E2A}" type="presParOf" srcId="{63841348-3279-4E29-AB3A-378B9DB701F8}" destId="{0CEBBD9A-BB95-4D6B-8D7C-8402AEF4C47B}" srcOrd="1" destOrd="0" presId="urn:diagrams.loki3.com/VaryingWidthList+Icon"/>
    <dgm:cxn modelId="{16ABD75B-F755-4C30-B660-4888E1FCFB85}" type="presParOf" srcId="{63841348-3279-4E29-AB3A-378B9DB701F8}" destId="{0BF03974-B8D5-4D5B-B967-A7A408CC4A41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2ECE5-0814-4A9B-9ECB-92D18FD410D9}">
      <dsp:nvSpPr>
        <dsp:cNvPr id="0" name=""/>
        <dsp:cNvSpPr/>
      </dsp:nvSpPr>
      <dsp:spPr>
        <a:xfrm>
          <a:off x="1742281" y="242286"/>
          <a:ext cx="3889782" cy="135087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28A11-9AE1-4856-9599-7EE4CA9D540B}">
      <dsp:nvSpPr>
        <dsp:cNvPr id="0" name=""/>
        <dsp:cNvSpPr/>
      </dsp:nvSpPr>
      <dsp:spPr>
        <a:xfrm>
          <a:off x="3331495" y="3623379"/>
          <a:ext cx="753833" cy="48245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5CEB2-1E42-46CD-ACD8-4030A2EBE800}">
      <dsp:nvSpPr>
        <dsp:cNvPr id="0" name=""/>
        <dsp:cNvSpPr/>
      </dsp:nvSpPr>
      <dsp:spPr>
        <a:xfrm>
          <a:off x="1899211" y="4009342"/>
          <a:ext cx="3618402" cy="9046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latin typeface="Arial" panose="020B0604020202020204" pitchFamily="34" charset="0"/>
              <a:cs typeface="Arial" panose="020B0604020202020204" pitchFamily="34" charset="0"/>
            </a:rPr>
            <a:t>Geri dönüşüm firmaları</a:t>
          </a:r>
        </a:p>
      </dsp:txBody>
      <dsp:txXfrm>
        <a:off x="1899211" y="4009342"/>
        <a:ext cx="3618402" cy="904600"/>
      </dsp:txXfrm>
    </dsp:sp>
    <dsp:sp modelId="{EEBC1B46-705A-436F-9421-7B49C33A9DFA}">
      <dsp:nvSpPr>
        <dsp:cNvPr id="0" name=""/>
        <dsp:cNvSpPr/>
      </dsp:nvSpPr>
      <dsp:spPr>
        <a:xfrm>
          <a:off x="3123356" y="183930"/>
          <a:ext cx="2317328" cy="21419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latin typeface="Arial" panose="020B0604020202020204" pitchFamily="34" charset="0"/>
              <a:cs typeface="Arial" panose="020B0604020202020204" pitchFamily="34" charset="0"/>
            </a:rPr>
            <a:t>Hurda metal (alüminyum talaşı, çelik talaşı, demir hurdası, profil hurdası vs.)</a:t>
          </a:r>
        </a:p>
      </dsp:txBody>
      <dsp:txXfrm>
        <a:off x="3462721" y="497607"/>
        <a:ext cx="1638598" cy="1514568"/>
      </dsp:txXfrm>
    </dsp:sp>
    <dsp:sp modelId="{FDD7EA4C-B4A6-49EB-AE55-957DF83DB38E}">
      <dsp:nvSpPr>
        <dsp:cNvPr id="0" name=""/>
        <dsp:cNvSpPr/>
      </dsp:nvSpPr>
      <dsp:spPr>
        <a:xfrm>
          <a:off x="2200744" y="752780"/>
          <a:ext cx="1356900" cy="1356900"/>
        </a:xfrm>
        <a:prstGeom prst="ellipse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>
              <a:latin typeface="Arial" panose="020B0604020202020204" pitchFamily="34" charset="0"/>
              <a:cs typeface="Arial" panose="020B0604020202020204" pitchFamily="34" charset="0"/>
            </a:rPr>
            <a:t>Plastik, kâğıt ve ambalaj atıkları </a:t>
          </a:r>
        </a:p>
      </dsp:txBody>
      <dsp:txXfrm>
        <a:off x="2399457" y="951493"/>
        <a:ext cx="959474" cy="959474"/>
      </dsp:txXfrm>
    </dsp:sp>
    <dsp:sp modelId="{2A409877-0AB1-41C5-A5F6-FD7501994AFA}">
      <dsp:nvSpPr>
        <dsp:cNvPr id="0" name=""/>
        <dsp:cNvSpPr/>
      </dsp:nvSpPr>
      <dsp:spPr>
        <a:xfrm>
          <a:off x="1538576" y="8699"/>
          <a:ext cx="4221469" cy="3855416"/>
        </a:xfrm>
        <a:prstGeom prst="funnel">
          <a:avLst/>
        </a:prstGeom>
        <a:solidFill>
          <a:schemeClr val="accent2">
            <a:lumMod val="50000"/>
            <a:alpha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6A6B0-ABF3-4EFD-90D7-52E863979745}">
      <dsp:nvSpPr>
        <dsp:cNvPr id="0" name=""/>
        <dsp:cNvSpPr/>
      </dsp:nvSpPr>
      <dsp:spPr>
        <a:xfrm>
          <a:off x="2793365" y="0"/>
          <a:ext cx="2343776" cy="234377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Oylum Sınai Yatırımlar A.Ş.</a:t>
          </a:r>
        </a:p>
      </dsp:txBody>
      <dsp:txXfrm>
        <a:off x="3379309" y="0"/>
        <a:ext cx="1171888" cy="1933615"/>
      </dsp:txXfrm>
    </dsp:sp>
    <dsp:sp modelId="{E9949664-06C7-479F-B4B9-A3D331EA1940}">
      <dsp:nvSpPr>
        <dsp:cNvPr id="0" name=""/>
        <dsp:cNvSpPr/>
      </dsp:nvSpPr>
      <dsp:spPr>
        <a:xfrm rot="7200000">
          <a:off x="4146038" y="2352002"/>
          <a:ext cx="2343776" cy="234377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Aytaç Ak Gıda San </a:t>
          </a:r>
          <a:r>
            <a:rPr lang="tr-TR" sz="2400" kern="1200" dirty="0" err="1"/>
            <a:t>Tic</a:t>
          </a:r>
          <a:r>
            <a:rPr lang="tr-TR" sz="2400" kern="1200" dirty="0"/>
            <a:t> A.Ş. </a:t>
          </a:r>
        </a:p>
      </dsp:txBody>
      <dsp:txXfrm rot="-5400000">
        <a:off x="4528724" y="3040486"/>
        <a:ext cx="1933615" cy="1171888"/>
      </dsp:txXfrm>
    </dsp:sp>
    <dsp:sp modelId="{396ADDEE-FD8B-498A-98EA-037D226AF136}">
      <dsp:nvSpPr>
        <dsp:cNvPr id="0" name=""/>
        <dsp:cNvSpPr/>
      </dsp:nvSpPr>
      <dsp:spPr>
        <a:xfrm rot="14400000">
          <a:off x="1653089" y="2352002"/>
          <a:ext cx="2343776" cy="234377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Gülsan</a:t>
          </a:r>
          <a:r>
            <a:rPr lang="tr-TR" sz="2400" kern="1200" dirty="0"/>
            <a:t> Gıda San </a:t>
          </a:r>
          <a:r>
            <a:rPr lang="tr-TR" sz="2400" kern="1200" dirty="0" err="1"/>
            <a:t>Tic</a:t>
          </a:r>
          <a:r>
            <a:rPr lang="tr-TR" sz="2400" kern="1200" dirty="0"/>
            <a:t> A.Ş.</a:t>
          </a:r>
        </a:p>
      </dsp:txBody>
      <dsp:txXfrm rot="5400000">
        <a:off x="1680565" y="3040486"/>
        <a:ext cx="1933615" cy="1171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294F-DCEF-467E-93D1-5C79B9EB9A3C}">
      <dsp:nvSpPr>
        <dsp:cNvPr id="0" name=""/>
        <dsp:cNvSpPr/>
      </dsp:nvSpPr>
      <dsp:spPr>
        <a:xfrm>
          <a:off x="607325" y="0"/>
          <a:ext cx="6883021" cy="318384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5B692-FC1F-4097-B919-E06341CD06EC}">
      <dsp:nvSpPr>
        <dsp:cNvPr id="0" name=""/>
        <dsp:cNvSpPr/>
      </dsp:nvSpPr>
      <dsp:spPr>
        <a:xfrm>
          <a:off x="271008" y="936102"/>
          <a:ext cx="3854573" cy="12735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Ergül Mobilya</a:t>
          </a:r>
        </a:p>
      </dsp:txBody>
      <dsp:txXfrm>
        <a:off x="333177" y="998271"/>
        <a:ext cx="3730235" cy="1149201"/>
      </dsp:txXfrm>
    </dsp:sp>
    <dsp:sp modelId="{FB254F40-AB92-4F48-98A8-2F2275818B0E}">
      <dsp:nvSpPr>
        <dsp:cNvPr id="0" name=""/>
        <dsp:cNvSpPr/>
      </dsp:nvSpPr>
      <dsp:spPr>
        <a:xfrm>
          <a:off x="4243098" y="864096"/>
          <a:ext cx="3854573" cy="1273539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Kayseri Stropor Ambalaj San. Dış. Tic. A.Ş.</a:t>
          </a:r>
        </a:p>
      </dsp:txBody>
      <dsp:txXfrm>
        <a:off x="4305267" y="926265"/>
        <a:ext cx="3730235" cy="1149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2A8F6-6E41-44C2-B30A-8A285B1FD92A}">
      <dsp:nvSpPr>
        <dsp:cNvPr id="0" name=""/>
        <dsp:cNvSpPr/>
      </dsp:nvSpPr>
      <dsp:spPr>
        <a:xfrm>
          <a:off x="464862" y="0"/>
          <a:ext cx="5268445" cy="250126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CF038-94D9-43DF-A2C7-40A45F3AD97C}">
      <dsp:nvSpPr>
        <dsp:cNvPr id="0" name=""/>
        <dsp:cNvSpPr/>
      </dsp:nvSpPr>
      <dsp:spPr>
        <a:xfrm>
          <a:off x="0" y="767628"/>
          <a:ext cx="1859451" cy="10005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FEBA Elyaf </a:t>
          </a:r>
          <a:r>
            <a:rPr lang="tr-TR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End</a:t>
          </a: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Mobilya </a:t>
          </a:r>
          <a:r>
            <a:rPr lang="tr-TR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Malz</a:t>
          </a:r>
          <a:r>
            <a:rPr lang="tr-T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Tic. A.Ş.</a:t>
          </a:r>
        </a:p>
      </dsp:txBody>
      <dsp:txXfrm>
        <a:off x="48841" y="816469"/>
        <a:ext cx="1761769" cy="902824"/>
      </dsp:txXfrm>
    </dsp:sp>
    <dsp:sp modelId="{F466550A-2D23-4BE9-AC83-76F5C743C843}">
      <dsp:nvSpPr>
        <dsp:cNvPr id="0" name=""/>
        <dsp:cNvSpPr/>
      </dsp:nvSpPr>
      <dsp:spPr>
        <a:xfrm>
          <a:off x="2169359" y="750379"/>
          <a:ext cx="1859451" cy="1000506"/>
        </a:xfrm>
        <a:prstGeom prst="roundRect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Aldora</a:t>
          </a: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Mobilya</a:t>
          </a:r>
        </a:p>
      </dsp:txBody>
      <dsp:txXfrm>
        <a:off x="2218200" y="799220"/>
        <a:ext cx="1761769" cy="902824"/>
      </dsp:txXfrm>
    </dsp:sp>
    <dsp:sp modelId="{6F4F8768-9D81-4C63-B9BA-AC3D487DA511}">
      <dsp:nvSpPr>
        <dsp:cNvPr id="0" name=""/>
        <dsp:cNvSpPr/>
      </dsp:nvSpPr>
      <dsp:spPr>
        <a:xfrm>
          <a:off x="4338719" y="750379"/>
          <a:ext cx="1859451" cy="1000506"/>
        </a:xfrm>
        <a:prstGeom prst="round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Okan Metal</a:t>
          </a:r>
        </a:p>
      </dsp:txBody>
      <dsp:txXfrm>
        <a:off x="4387560" y="799220"/>
        <a:ext cx="1761769" cy="902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11BE1-E7EF-47E2-AFEC-A7809BF333B8}">
      <dsp:nvSpPr>
        <dsp:cNvPr id="0" name=""/>
        <dsp:cNvSpPr/>
      </dsp:nvSpPr>
      <dsp:spPr>
        <a:xfrm>
          <a:off x="2040288" y="28166"/>
          <a:ext cx="1404615" cy="7441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Boyçelik</a:t>
          </a:r>
          <a:endParaRPr lang="tr-TR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6616" y="64494"/>
        <a:ext cx="1331959" cy="671527"/>
      </dsp:txXfrm>
    </dsp:sp>
    <dsp:sp modelId="{8F717D57-988E-419C-B914-601FFF0266A5}">
      <dsp:nvSpPr>
        <dsp:cNvPr id="0" name=""/>
        <dsp:cNvSpPr/>
      </dsp:nvSpPr>
      <dsp:spPr>
        <a:xfrm>
          <a:off x="827594" y="400258"/>
          <a:ext cx="3830004" cy="3830004"/>
        </a:xfrm>
        <a:custGeom>
          <a:avLst/>
          <a:gdLst/>
          <a:ahLst/>
          <a:cxnLst/>
          <a:rect l="0" t="0" r="0" b="0"/>
          <a:pathLst>
            <a:path>
              <a:moveTo>
                <a:pt x="2623580" y="135915"/>
              </a:moveTo>
              <a:arcTo wR="1915002" hR="1915002" stAng="17502991" swAng="119302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262D4-03EE-42D8-AA82-A3922D78C9C3}">
      <dsp:nvSpPr>
        <dsp:cNvPr id="0" name=""/>
        <dsp:cNvSpPr/>
      </dsp:nvSpPr>
      <dsp:spPr>
        <a:xfrm>
          <a:off x="3658201" y="887720"/>
          <a:ext cx="1485670" cy="940079"/>
        </a:xfrm>
        <a:prstGeom prst="roundRect">
          <a:avLst/>
        </a:prstGeom>
        <a:solidFill>
          <a:schemeClr val="accent4">
            <a:hueOff val="-1654372"/>
            <a:satOff val="9289"/>
            <a:lumOff val="-43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Boytaş Mobilya Tic San A.Ş.</a:t>
          </a:r>
          <a:endParaRPr lang="tr-TR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4092" y="933611"/>
        <a:ext cx="1393888" cy="848297"/>
      </dsp:txXfrm>
    </dsp:sp>
    <dsp:sp modelId="{73ECB9D1-33B0-4723-B855-4E8B8D0BD663}">
      <dsp:nvSpPr>
        <dsp:cNvPr id="0" name=""/>
        <dsp:cNvSpPr/>
      </dsp:nvSpPr>
      <dsp:spPr>
        <a:xfrm>
          <a:off x="827594" y="400258"/>
          <a:ext cx="3830004" cy="3830004"/>
        </a:xfrm>
        <a:custGeom>
          <a:avLst/>
          <a:gdLst/>
          <a:ahLst/>
          <a:cxnLst/>
          <a:rect l="0" t="0" r="0" b="0"/>
          <a:pathLst>
            <a:path>
              <a:moveTo>
                <a:pt x="3769127" y="1435990"/>
              </a:moveTo>
              <a:arcTo wR="1915002" hR="1915002" stAng="20730866" swAng="1550234"/>
            </a:path>
          </a:pathLst>
        </a:custGeom>
        <a:noFill/>
        <a:ln w="9525" cap="flat" cmpd="sng" algn="ctr">
          <a:solidFill>
            <a:schemeClr val="accent4">
              <a:hueOff val="-1654372"/>
              <a:satOff val="9289"/>
              <a:lumOff val="-431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BD773-660D-45BB-A2F0-B19597BD2448}">
      <dsp:nvSpPr>
        <dsp:cNvPr id="0" name=""/>
        <dsp:cNvSpPr/>
      </dsp:nvSpPr>
      <dsp:spPr>
        <a:xfrm>
          <a:off x="3623566" y="2700749"/>
          <a:ext cx="1554941" cy="1144025"/>
        </a:xfrm>
        <a:prstGeom prst="roundRect">
          <a:avLst/>
        </a:prstGeom>
        <a:solidFill>
          <a:schemeClr val="accent4">
            <a:hueOff val="-3308744"/>
            <a:satOff val="18578"/>
            <a:lumOff val="-86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Parteks Tekstil ve Kağıt Sanayi Tic. Ltd. Şti.</a:t>
          </a:r>
          <a:endParaRPr lang="tr-TR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9413" y="2756596"/>
        <a:ext cx="1443247" cy="1032331"/>
      </dsp:txXfrm>
    </dsp:sp>
    <dsp:sp modelId="{39B4B20B-1B23-4509-99E6-AE6945FDC935}">
      <dsp:nvSpPr>
        <dsp:cNvPr id="0" name=""/>
        <dsp:cNvSpPr/>
      </dsp:nvSpPr>
      <dsp:spPr>
        <a:xfrm>
          <a:off x="827594" y="400258"/>
          <a:ext cx="3830004" cy="3830004"/>
        </a:xfrm>
        <a:custGeom>
          <a:avLst/>
          <a:gdLst/>
          <a:ahLst/>
          <a:cxnLst/>
          <a:rect l="0" t="0" r="0" b="0"/>
          <a:pathLst>
            <a:path>
              <a:moveTo>
                <a:pt x="3063893" y="3447086"/>
              </a:moveTo>
              <a:arcTo wR="1915002" hR="1915002" stAng="3188052" swAng="754216"/>
            </a:path>
          </a:pathLst>
        </a:custGeom>
        <a:noFill/>
        <a:ln w="9525" cap="flat" cmpd="sng" algn="ctr">
          <a:solidFill>
            <a:schemeClr val="accent4">
              <a:hueOff val="-3308744"/>
              <a:satOff val="18578"/>
              <a:lumOff val="-862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03102-9B17-4579-9CD0-788BDAA7D1BE}">
      <dsp:nvSpPr>
        <dsp:cNvPr id="0" name=""/>
        <dsp:cNvSpPr/>
      </dsp:nvSpPr>
      <dsp:spPr>
        <a:xfrm>
          <a:off x="1958582" y="3841505"/>
          <a:ext cx="1568027" cy="777515"/>
        </a:xfrm>
        <a:prstGeom prst="roundRect">
          <a:avLst/>
        </a:prstGeom>
        <a:solidFill>
          <a:schemeClr val="accent4">
            <a:hueOff val="-4963116"/>
            <a:satOff val="27867"/>
            <a:lumOff val="-129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Kaydöksan Kayseri Dök. San. Tic. A.Ş.</a:t>
          </a:r>
          <a:endParaRPr lang="tr-TR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6537" y="3879460"/>
        <a:ext cx="1492117" cy="701605"/>
      </dsp:txXfrm>
    </dsp:sp>
    <dsp:sp modelId="{8E78F63A-F669-42D4-82A1-DBC3B17146CF}">
      <dsp:nvSpPr>
        <dsp:cNvPr id="0" name=""/>
        <dsp:cNvSpPr/>
      </dsp:nvSpPr>
      <dsp:spPr>
        <a:xfrm>
          <a:off x="827594" y="400258"/>
          <a:ext cx="3830004" cy="3830004"/>
        </a:xfrm>
        <a:custGeom>
          <a:avLst/>
          <a:gdLst/>
          <a:ahLst/>
          <a:cxnLst/>
          <a:rect l="0" t="0" r="0" b="0"/>
          <a:pathLst>
            <a:path>
              <a:moveTo>
                <a:pt x="1124835" y="3659384"/>
              </a:moveTo>
              <a:arcTo wR="1915002" hR="1915002" stAng="6862169" swAng="1193806"/>
            </a:path>
          </a:pathLst>
        </a:custGeom>
        <a:noFill/>
        <a:ln w="9525" cap="flat" cmpd="sng" algn="ctr">
          <a:solidFill>
            <a:schemeClr val="accent4">
              <a:hueOff val="-4963116"/>
              <a:satOff val="27867"/>
              <a:lumOff val="-1294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C6688-1661-4A21-A77A-A574BA3AA2BB}">
      <dsp:nvSpPr>
        <dsp:cNvPr id="0" name=""/>
        <dsp:cNvSpPr/>
      </dsp:nvSpPr>
      <dsp:spPr>
        <a:xfrm>
          <a:off x="372527" y="2863642"/>
          <a:ext cx="1423256" cy="818239"/>
        </a:xfrm>
        <a:prstGeom prst="roundRect">
          <a:avLst/>
        </a:prstGeom>
        <a:solidFill>
          <a:schemeClr val="accent4">
            <a:hueOff val="-6617488"/>
            <a:satOff val="37156"/>
            <a:lumOff val="-172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Anatel Metal San. ve Tic. Ltd. Şti.</a:t>
          </a:r>
          <a:endParaRPr lang="tr-TR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470" y="2903585"/>
        <a:ext cx="1343370" cy="738353"/>
      </dsp:txXfrm>
    </dsp:sp>
    <dsp:sp modelId="{8A04CDA9-98CD-4920-95B5-2D4E02148988}">
      <dsp:nvSpPr>
        <dsp:cNvPr id="0" name=""/>
        <dsp:cNvSpPr/>
      </dsp:nvSpPr>
      <dsp:spPr>
        <a:xfrm>
          <a:off x="827594" y="400258"/>
          <a:ext cx="3830004" cy="3830004"/>
        </a:xfrm>
        <a:custGeom>
          <a:avLst/>
          <a:gdLst/>
          <a:ahLst/>
          <a:cxnLst/>
          <a:rect l="0" t="0" r="0" b="0"/>
          <a:pathLst>
            <a:path>
              <a:moveTo>
                <a:pt x="77305" y="2453615"/>
              </a:moveTo>
              <a:arcTo wR="1915002" hR="1915002" stAng="9819876" swAng="1814414"/>
            </a:path>
          </a:pathLst>
        </a:custGeom>
        <a:noFill/>
        <a:ln w="9525" cap="flat" cmpd="sng" algn="ctr">
          <a:solidFill>
            <a:schemeClr val="accent4">
              <a:hueOff val="-6617488"/>
              <a:satOff val="37156"/>
              <a:lumOff val="-1725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D5852-1BF7-4BE8-8358-F29651E7DAF0}">
      <dsp:nvSpPr>
        <dsp:cNvPr id="0" name=""/>
        <dsp:cNvSpPr/>
      </dsp:nvSpPr>
      <dsp:spPr>
        <a:xfrm>
          <a:off x="307892" y="870334"/>
          <a:ext cx="1552527" cy="974850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Bursalı Çelik Eşya Mob. ve Ev. Ger. San. Tic. Ltd. Şti.</a:t>
          </a:r>
          <a:endParaRPr lang="tr-TR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480" y="917922"/>
        <a:ext cx="1457351" cy="879674"/>
      </dsp:txXfrm>
    </dsp:sp>
    <dsp:sp modelId="{E963D175-EE52-4F01-BA0D-EC735D93ABFF}">
      <dsp:nvSpPr>
        <dsp:cNvPr id="0" name=""/>
        <dsp:cNvSpPr/>
      </dsp:nvSpPr>
      <dsp:spPr>
        <a:xfrm>
          <a:off x="827594" y="400258"/>
          <a:ext cx="3830004" cy="3830004"/>
        </a:xfrm>
        <a:custGeom>
          <a:avLst/>
          <a:gdLst/>
          <a:ahLst/>
          <a:cxnLst/>
          <a:rect l="0" t="0" r="0" b="0"/>
          <a:pathLst>
            <a:path>
              <a:moveTo>
                <a:pt x="663153" y="465827"/>
              </a:moveTo>
              <a:arcTo wR="1915002" hR="1915002" stAng="13750703" swAng="1146771"/>
            </a:path>
          </a:pathLst>
        </a:custGeom>
        <a:noFill/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A52D2-FD99-4F54-ADA9-9C107718C3B7}">
      <dsp:nvSpPr>
        <dsp:cNvPr id="0" name=""/>
        <dsp:cNvSpPr/>
      </dsp:nvSpPr>
      <dsp:spPr>
        <a:xfrm>
          <a:off x="5503" y="0"/>
          <a:ext cx="3532632" cy="22078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E5D7A-85FC-42ED-B7D7-09268FC6307F}">
      <dsp:nvSpPr>
        <dsp:cNvPr id="0" name=""/>
        <dsp:cNvSpPr/>
      </dsp:nvSpPr>
      <dsp:spPr>
        <a:xfrm>
          <a:off x="459058" y="1523889"/>
          <a:ext cx="91848" cy="9184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F60D09-44F9-4E8C-87A9-08AD9D8F9523}">
      <dsp:nvSpPr>
        <dsp:cNvPr id="0" name=""/>
        <dsp:cNvSpPr/>
      </dsp:nvSpPr>
      <dsp:spPr>
        <a:xfrm>
          <a:off x="504982" y="1569813"/>
          <a:ext cx="823103" cy="63808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6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Arial" panose="020B0604020202020204" pitchFamily="34" charset="0"/>
              <a:cs typeface="Arial" panose="020B0604020202020204" pitchFamily="34" charset="0"/>
            </a:rPr>
            <a:t>Merkez Çelik</a:t>
          </a:r>
        </a:p>
      </dsp:txBody>
      <dsp:txXfrm>
        <a:off x="504982" y="1569813"/>
        <a:ext cx="823103" cy="638081"/>
      </dsp:txXfrm>
    </dsp:sp>
    <dsp:sp modelId="{B8AE497B-D1EE-43BE-8F34-7622CF7609FB}">
      <dsp:nvSpPr>
        <dsp:cNvPr id="0" name=""/>
        <dsp:cNvSpPr/>
      </dsp:nvSpPr>
      <dsp:spPr>
        <a:xfrm>
          <a:off x="1269797" y="923783"/>
          <a:ext cx="166033" cy="166033"/>
        </a:xfrm>
        <a:prstGeom prst="ellipse">
          <a:avLst/>
        </a:prstGeom>
        <a:solidFill>
          <a:schemeClr val="accent2">
            <a:shade val="50000"/>
            <a:hueOff val="193804"/>
            <a:satOff val="23896"/>
            <a:lumOff val="27157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89BE97-B6E7-458C-8BE2-4F04C92264C0}">
      <dsp:nvSpPr>
        <dsp:cNvPr id="0" name=""/>
        <dsp:cNvSpPr/>
      </dsp:nvSpPr>
      <dsp:spPr>
        <a:xfrm>
          <a:off x="1352814" y="1006800"/>
          <a:ext cx="847831" cy="120109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7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Arial" panose="020B0604020202020204" pitchFamily="34" charset="0"/>
              <a:cs typeface="Arial" panose="020B0604020202020204" pitchFamily="34" charset="0"/>
            </a:rPr>
            <a:t>İpek Mobilya</a:t>
          </a:r>
        </a:p>
      </dsp:txBody>
      <dsp:txXfrm>
        <a:off x="1352814" y="1006800"/>
        <a:ext cx="847831" cy="1201094"/>
      </dsp:txXfrm>
    </dsp:sp>
    <dsp:sp modelId="{1CD49A4B-B294-4623-B7F2-FBBD2BCA61B6}">
      <dsp:nvSpPr>
        <dsp:cNvPr id="0" name=""/>
        <dsp:cNvSpPr/>
      </dsp:nvSpPr>
      <dsp:spPr>
        <a:xfrm>
          <a:off x="2308863" y="522891"/>
          <a:ext cx="229621" cy="2296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FA35A9-7D35-45DB-9C81-B78259DF3E6C}">
      <dsp:nvSpPr>
        <dsp:cNvPr id="0" name=""/>
        <dsp:cNvSpPr/>
      </dsp:nvSpPr>
      <dsp:spPr>
        <a:xfrm>
          <a:off x="2359614" y="673407"/>
          <a:ext cx="847831" cy="15344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7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Boyteks</a:t>
          </a:r>
          <a:r>
            <a:rPr lang="tr-TR" sz="1600" kern="1200" dirty="0">
              <a:latin typeface="Arial" panose="020B0604020202020204" pitchFamily="34" charset="0"/>
              <a:cs typeface="Arial" panose="020B0604020202020204" pitchFamily="34" charset="0"/>
            </a:rPr>
            <a:t> Tekstil San Ve </a:t>
          </a:r>
          <a:r>
            <a:rPr lang="tr-T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Tic</a:t>
          </a:r>
          <a:r>
            <a:rPr lang="tr-TR" sz="1600" kern="1200" dirty="0">
              <a:latin typeface="Arial" panose="020B0604020202020204" pitchFamily="34" charset="0"/>
              <a:cs typeface="Arial" panose="020B0604020202020204" pitchFamily="34" charset="0"/>
            </a:rPr>
            <a:t> A.Ş.</a:t>
          </a:r>
        </a:p>
      </dsp:txBody>
      <dsp:txXfrm>
        <a:off x="2359614" y="673407"/>
        <a:ext cx="847831" cy="1534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C8E9D-5DFC-4042-B5C3-A0C72EC028A0}">
      <dsp:nvSpPr>
        <dsp:cNvPr id="0" name=""/>
        <dsp:cNvSpPr/>
      </dsp:nvSpPr>
      <dsp:spPr>
        <a:xfrm>
          <a:off x="712450" y="36"/>
          <a:ext cx="742500" cy="1474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Milkay</a:t>
          </a:r>
          <a:r>
            <a:rPr lang="tr-TR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Teknik Tekstil A.Ş.</a:t>
          </a:r>
        </a:p>
      </dsp:txBody>
      <dsp:txXfrm>
        <a:off x="712450" y="36"/>
        <a:ext cx="742500" cy="1474641"/>
      </dsp:txXfrm>
    </dsp:sp>
    <dsp:sp modelId="{0BF03974-B8D5-4D5B-B967-A7A408CC4A41}">
      <dsp:nvSpPr>
        <dsp:cNvPr id="0" name=""/>
        <dsp:cNvSpPr/>
      </dsp:nvSpPr>
      <dsp:spPr>
        <a:xfrm>
          <a:off x="498700" y="1548410"/>
          <a:ext cx="1170000" cy="1474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Mitsan</a:t>
          </a:r>
          <a:r>
            <a:rPr lang="tr-TR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Makine İnşaat Tic. ve San. A.Ş.</a:t>
          </a:r>
        </a:p>
      </dsp:txBody>
      <dsp:txXfrm>
        <a:off x="498700" y="1548410"/>
        <a:ext cx="1170000" cy="147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Değişken Genişlik Listesi"/>
  <dgm:desc val="Farklı ağırlıklara sahip öğeleri vurgulamak için kullanın.  Uzun Düzey 1 metinlerinde kullanışlı olur.  Her şeklin genişliği, içerdiği metin temelinde bağımsız olarak belirlenir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09AEC-979F-473A-A6BB-7BDC1DE77CF5}" type="datetimeFigureOut">
              <a:rPr lang="tr-TR" smtClean="0"/>
              <a:t>19.02.2017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791FC-A5D0-43F5-9103-CF7EF3701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15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FC-A5D0-43F5-9103-CF7EF37013A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19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FC-A5D0-43F5-9103-CF7EF37013A5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63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CC34-1DEE-4B67-B303-0109D95B6B02}" type="datetime1">
              <a:rPr lang="tr-TR" smtClean="0"/>
              <a:t>19.02.2017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CB74-560B-4A0C-A75D-6FF7029EC01E}" type="datetime1">
              <a:rPr lang="tr-TR" smtClean="0"/>
              <a:t>19.02.2017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F770-1E98-4D42-B94E-719E7169E0BC}" type="datetime1">
              <a:rPr lang="tr-TR" smtClean="0"/>
              <a:t>19.02.2017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A8E-1355-4A0E-9E82-2B2BE8117B47}" type="datetime1">
              <a:rPr lang="tr-TR" smtClean="0"/>
              <a:t>19.02.2017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E879-6522-4F3A-B42F-475D7FB456D3}" type="datetime1">
              <a:rPr lang="tr-TR" smtClean="0"/>
              <a:t>19.02.2017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4A86-A66E-403F-A96C-80F980008E60}" type="datetime1">
              <a:rPr lang="tr-TR" smtClean="0"/>
              <a:t>19.02.2017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4E11-0597-4709-9E2D-E1AF4255AC58}" type="datetime1">
              <a:rPr lang="tr-TR" smtClean="0"/>
              <a:t>19.02.2017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F4A-E688-4E40-9323-0FB7CC8C6279}" type="datetime1">
              <a:rPr lang="tr-TR" smtClean="0"/>
              <a:t>19.02.2017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4210-A65F-423C-8D33-F0E1493D6186}" type="datetime1">
              <a:rPr lang="tr-TR" smtClean="0"/>
              <a:t>19.02.2017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04DE-578E-4FBE-A527-184B64A681DC}" type="datetime1">
              <a:rPr lang="tr-TR" smtClean="0"/>
              <a:t>19.02.2017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839-3629-451D-89AE-0962C4505040}" type="datetime1">
              <a:rPr lang="tr-TR" smtClean="0"/>
              <a:t>19.02.2017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59000">
              <a:schemeClr val="bg2">
                <a:tint val="95000"/>
                <a:shade val="100000"/>
                <a:satMod val="130000"/>
                <a:lumMod val="22000"/>
                <a:lumOff val="78000"/>
                <a:alpha val="16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4E8D5F-5038-47BA-B91D-6FF9642FEA9F}" type="datetime1">
              <a:rPr lang="tr-TR" smtClean="0"/>
              <a:t>19.02.2017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4.pn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4.png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16927" y="188640"/>
            <a:ext cx="9127073" cy="50017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tr-TR" sz="4400" b="1" dirty="0" smtClean="0"/>
              <a:t>Kayseri Organize Sanayi Bölgesi </a:t>
            </a:r>
          </a:p>
          <a:p>
            <a:pPr marL="45720" indent="0" algn="ctr">
              <a:buNone/>
            </a:pPr>
            <a:r>
              <a:rPr lang="tr-TR" sz="4400" b="1" dirty="0" smtClean="0"/>
              <a:t>Endüstriyel </a:t>
            </a:r>
            <a:r>
              <a:rPr lang="tr-TR" sz="4400" b="1" dirty="0" err="1"/>
              <a:t>Simbiyoz</a:t>
            </a:r>
            <a:r>
              <a:rPr lang="tr-TR" sz="4400" b="1" dirty="0"/>
              <a:t> </a:t>
            </a:r>
            <a:endParaRPr lang="tr-TR" sz="4400" b="1" dirty="0" smtClean="0"/>
          </a:p>
          <a:p>
            <a:pPr marL="45720" indent="0" algn="ctr">
              <a:buNone/>
            </a:pPr>
            <a:r>
              <a:rPr lang="tr-TR" sz="4400" b="1" dirty="0" smtClean="0"/>
              <a:t>Olanaklarının Araştırılması</a:t>
            </a:r>
          </a:p>
          <a:p>
            <a:pPr marL="45720" indent="0" algn="ctr">
              <a:buNone/>
            </a:pPr>
            <a:r>
              <a:rPr lang="tr-TR" sz="4400" b="1" dirty="0" smtClean="0"/>
              <a:t>Proje Raporu </a:t>
            </a:r>
            <a:r>
              <a:rPr lang="tr-TR" sz="4400" b="1" dirty="0" smtClean="0"/>
              <a:t>Sunumu</a:t>
            </a:r>
          </a:p>
          <a:p>
            <a:pPr marL="45720" indent="0" algn="ctr">
              <a:buNone/>
            </a:pPr>
            <a:endParaRPr lang="tr-TR" sz="2800" b="1" dirty="0" smtClean="0"/>
          </a:p>
          <a:p>
            <a:pPr marL="45720" indent="0" algn="ctr">
              <a:buNone/>
            </a:pPr>
            <a:endParaRPr lang="tr-TR" sz="2800" b="1" dirty="0" smtClean="0"/>
          </a:p>
          <a:p>
            <a:pPr marL="45720" indent="0" algn="ctr">
              <a:buNone/>
            </a:pPr>
            <a:r>
              <a:rPr lang="tr-TR" sz="2800" b="1" dirty="0" smtClean="0"/>
              <a:t>Dr. Selman ÇAĞMAN</a:t>
            </a:r>
          </a:p>
          <a:p>
            <a:pPr marL="45720" indent="0" algn="ctr">
              <a:buNone/>
            </a:pPr>
            <a:r>
              <a:rPr lang="tr-TR" sz="2800" b="1" dirty="0" smtClean="0"/>
              <a:t>20 Şubat 2017,Kayseri</a:t>
            </a:r>
            <a:endParaRPr lang="tr-TR" sz="2800" dirty="0"/>
          </a:p>
        </p:txBody>
      </p:sp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2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etin kutusu 7"/>
          <p:cNvSpPr txBox="1"/>
          <p:nvPr/>
        </p:nvSpPr>
        <p:spPr>
          <a:xfrm>
            <a:off x="-64567" y="404664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/>
              <a:t>Proje </a:t>
            </a:r>
            <a:r>
              <a:rPr lang="tr-TR" sz="2400" b="1" i="1" dirty="0" err="1" smtClean="0"/>
              <a:t>İş&amp;Zaman</a:t>
            </a:r>
            <a:r>
              <a:rPr lang="tr-TR" sz="2400" b="1" i="1" dirty="0" smtClean="0"/>
              <a:t> Planı</a:t>
            </a:r>
            <a:endParaRPr lang="tr-TR" sz="2400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3" y="980728"/>
            <a:ext cx="7991697" cy="41764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6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3299"/>
            <a:ext cx="3940543" cy="483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55" y="753299"/>
            <a:ext cx="4111617" cy="48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/>
              <a:t>Bilgilendirme Yazısı &amp; Anket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96317"/>
              </p:ext>
            </p:extLst>
          </p:nvPr>
        </p:nvGraphicFramePr>
        <p:xfrm>
          <a:off x="395538" y="1124746"/>
          <a:ext cx="8136902" cy="417646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1315"/>
                <a:gridCol w="3805147"/>
                <a:gridCol w="996046"/>
                <a:gridCol w="660138"/>
                <a:gridCol w="1008112"/>
                <a:gridCol w="1296144"/>
              </a:tblGrid>
              <a:tr h="5496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Sıra 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Sektör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Firma Sayısı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Oran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firma dağılımı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Yapılan Ziyaret Sayısı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ÜRÜNLER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MOBİLYA-AHŞAP ÜRÜNLER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İNŞAAT YAPI MALZEMELERİ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11,59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 - PLASTİK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TEKSTİL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MAKİNA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GIDA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ELEKTRİK - ELEKTRONİK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KAĞIT-BASKI VE REKLAM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BOYA-KİMYA-TEMİZLİK ÜRÜNLERİ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 EŞYALARI-ELEKTRİKLİ EV ALETLERİ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OTOMOTİV YAN SANAYİ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</a:tr>
              <a:tr h="278984"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206*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-25465" y="346265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/>
              <a:t>Ziyaretlerin Planlanması</a:t>
            </a:r>
            <a:endParaRPr lang="tr-TR" sz="2400" b="1" i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350248" y="5373216"/>
            <a:ext cx="7534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*5 adet OSB dışında firma ziyaret edildi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/>
              <a:t>Saha Çalışması Sonucu</a:t>
            </a:r>
            <a:endParaRPr lang="tr-TR" sz="2400" b="1" i="1" dirty="0"/>
          </a:p>
        </p:txBody>
      </p:sp>
      <p:sp>
        <p:nvSpPr>
          <p:cNvPr id="2" name="Dikdörtgen 1"/>
          <p:cNvSpPr/>
          <p:nvPr/>
        </p:nvSpPr>
        <p:spPr>
          <a:xfrm>
            <a:off x="979479" y="927234"/>
            <a:ext cx="713201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MDF/Sunta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parçacıkları ve atıkları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Tekstil atıkları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Gıda atıkları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Stropor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Sünger atıkları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Çamur (arıtma çamuru, fosfat-boya çamuru vs.)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Plastik, kâğıt ve ambalaj atıkları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Hurda metal (alüminyum talaşı, çelik talaşı, demir hurdası,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profil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hurdası vs.)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Cüruf (kömür cürufu)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Seramik kırığı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Kontamine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olmuş atıklar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Döküm sonrası kalan silis kumu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Akışkan yataklı kazandan çıkan kaba kül</a:t>
            </a:r>
          </a:p>
        </p:txBody>
      </p:sp>
    </p:spTree>
    <p:extLst>
      <p:ext uri="{BB962C8B-B14F-4D97-AF65-F5344CB8AC3E}">
        <p14:creationId xmlns:p14="http://schemas.microsoft.com/office/powerpoint/2010/main" val="41508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/>
          <p:cNvSpPr txBox="1"/>
          <p:nvPr/>
        </p:nvSpPr>
        <p:spPr>
          <a:xfrm>
            <a:off x="-25465" y="188640"/>
            <a:ext cx="914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Saha Çalışması Sonucu</a:t>
            </a:r>
          </a:p>
          <a:p>
            <a:pPr algn="ctr"/>
            <a:endParaRPr lang="tr-TR" sz="2400" b="1" i="1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261831235"/>
              </p:ext>
            </p:extLst>
          </p:nvPr>
        </p:nvGraphicFramePr>
        <p:xfrm>
          <a:off x="827584" y="764704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12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MDF Parçacıkları ve Sunta Atıkları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395536" y="836712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Atık Yönetimi Genel Esaslarına İlişkin Yönetmelik Ek-4 Atık Listesi’ne göre kodları şu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şekildedir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03 01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04: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Tehlikeli maddeler içeren talaş, yonga, kıymık, ahşap,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kontraplak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kaplamalar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03 01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05: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03 01 04 dışındaki talaş, yonga, kıymık, ahşap,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kontraplak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kaplamalar</a:t>
            </a:r>
          </a:p>
          <a:p>
            <a:pPr lvl="0"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Çelik 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Kapı &amp; Mobilya 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Ahşap </a:t>
            </a:r>
          </a:p>
          <a:p>
            <a:pPr algn="just"/>
            <a:endParaRPr lang="tr-T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Çelik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kapı sektörü için yapılan hesaplamada; proje kapsamında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13 adet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çelik kapı imalatı yapan firmadan bilgi alınmış olup OSB genelinde ise kayıtlı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55 adet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firma olduğu tespit edilmiştir.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adet kapı 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50-70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500 gr/ kapı başına MDF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firesi/hurdası</a:t>
            </a:r>
          </a:p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kg metal hurdası çıkmaktadır.   </a:t>
            </a:r>
          </a:p>
          <a:p>
            <a:pPr lvl="0"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MDF Parçacıkları ve Sunta Atıkları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14050"/>
              </p:ext>
            </p:extLst>
          </p:nvPr>
        </p:nvGraphicFramePr>
        <p:xfrm>
          <a:off x="755576" y="836712"/>
          <a:ext cx="7776863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578"/>
                <a:gridCol w="1123421"/>
                <a:gridCol w="1894138"/>
                <a:gridCol w="1350362"/>
                <a:gridCol w="1075037"/>
                <a:gridCol w="1256327"/>
              </a:tblGrid>
              <a:tr h="999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Anket Yapılan Çelik Kapı Üretici Firma Sayısı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Ortalama kapı üretim miktarı (adet/gün)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MDF firesi/hurdası (kg/adet.kapı başına)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 MDF firesi/hurdası (ton/yıl)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Ortalama firma başına hurda miktarı (ton/firma)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OSB çelik kapı firmaları toplamı MDF firesi/hurdası (ton/yıl)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4,84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961,45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Resim 13" descr="C:\Users\LENOVO\Desktop\Camera\20170201_1322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33875"/>
            <a:ext cx="364589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 descr="C:\Users\LENOVO\Desktop\Camera\20170127_12244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8326"/>
            <a:ext cx="2749560" cy="20517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Yukarı Aşağı Ok 4"/>
          <p:cNvSpPr/>
          <p:nvPr/>
        </p:nvSpPr>
        <p:spPr>
          <a:xfrm>
            <a:off x="7236296" y="491480"/>
            <a:ext cx="144016" cy="2793504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6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/>
              <a:t>Mobilya&amp;Ahşap</a:t>
            </a:r>
            <a:r>
              <a:rPr lang="tr-TR" sz="2400" b="1" i="1" dirty="0" smtClean="0"/>
              <a:t> Sektörü Kaynaklı Atıklar</a:t>
            </a:r>
            <a:endParaRPr lang="tr-TR" sz="2400" b="1" i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96139"/>
              </p:ext>
            </p:extLst>
          </p:nvPr>
        </p:nvGraphicFramePr>
        <p:xfrm>
          <a:off x="539552" y="908720"/>
          <a:ext cx="8064896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0347"/>
                <a:gridCol w="3014549"/>
              </a:tblGrid>
              <a:tr h="8121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Diğer firma kaynaklı MDF/Sunta atık miktarı (ton/gün)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MDF/Sunta atık miktarı (ton/yıl)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56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96,833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33.891,55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5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765068" y="1484784"/>
            <a:ext cx="7560840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OSB bünyesinde tespiti yapılabilen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35.000 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ton/yıl</a:t>
            </a:r>
          </a:p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MDF/Sunta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atığı </a:t>
            </a:r>
            <a:r>
              <a:rPr lang="tr-T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kalorifik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değeri </a:t>
            </a:r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3.500-4.500 </a:t>
            </a:r>
            <a:r>
              <a:rPr lang="tr-T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MDF Parçacıkları ve Sunta </a:t>
            </a:r>
            <a:r>
              <a:rPr lang="tr-TR" sz="2400" b="1" i="1" dirty="0" smtClean="0"/>
              <a:t>Atıkları Toplamı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Gıda Atıkları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11560" y="900003"/>
            <a:ext cx="7936364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OSB bünyesinde 10 adet, OSB dışında ise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adet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gıda sektör firmasıyla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yapılan görüşmeler neticesinde, işletmelerden çıkan atıklar ve miktarları belirlenmiştir. Atıklar ve miktarları aşağıda verilmiştir.</a:t>
            </a:r>
          </a:p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225 ton/yıl peynir altı su 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100 ton/yıl susam kabuğu 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40 ton/yıl yanmış gofret hamuru 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2.000 ton/yıl bisküvi atıkları </a:t>
            </a:r>
          </a:p>
        </p:txBody>
      </p:sp>
    </p:spTree>
    <p:extLst>
      <p:ext uri="{BB962C8B-B14F-4D97-AF65-F5344CB8AC3E}">
        <p14:creationId xmlns:p14="http://schemas.microsoft.com/office/powerpoint/2010/main" val="2973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683568" y="11663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Biz kimiz?</a:t>
            </a:r>
          </a:p>
          <a:p>
            <a:pPr algn="ctr"/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Ekosmart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Enerji MÜHENDİSLİK firmasıdır.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20" y="1221942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Enerji Verimliliği</a:t>
            </a:r>
          </a:p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ETKB-EVD-088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Enerji verimliliği alanında etüt, proje ve danışmanlık hizmetleri</a:t>
            </a:r>
          </a:p>
          <a:p>
            <a:pPr algn="ctr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Enerji Verimliliği Etüdü</a:t>
            </a:r>
          </a:p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Gerçekleştirilen Etüt Sayısı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Sanayi&amp;Bina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Verimlilik Arttırıcı Proje (VAP)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’ ün üzerinde proje danışmanlığı</a:t>
            </a:r>
          </a:p>
          <a:p>
            <a:pPr algn="ctr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ISO50001 Süreç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Danışmanlığı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 denetçi</a:t>
            </a:r>
          </a:p>
          <a:p>
            <a:pPr algn="ctr"/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255274" y="122194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Biyogaz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elektrik üretim kapasiteli 150 ton atık işleyen biyogaz tesis sahibi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824"/>
            <a:ext cx="262778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425493"/>
            <a:ext cx="2628000" cy="181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Düz Ok Bağlayıcısı 8"/>
          <p:cNvCxnSpPr>
            <a:stCxn id="3" idx="2"/>
            <a:endCxn id="6" idx="0"/>
          </p:cNvCxnSpPr>
          <p:nvPr/>
        </p:nvCxnSpPr>
        <p:spPr>
          <a:xfrm flipH="1">
            <a:off x="2102752" y="824518"/>
            <a:ext cx="2685272" cy="397424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3" idx="2"/>
            <a:endCxn id="7" idx="0"/>
          </p:cNvCxnSpPr>
          <p:nvPr/>
        </p:nvCxnSpPr>
        <p:spPr>
          <a:xfrm>
            <a:off x="4788024" y="824518"/>
            <a:ext cx="1979418" cy="397424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565219911"/>
              </p:ext>
            </p:extLst>
          </p:nvPr>
        </p:nvGraphicFramePr>
        <p:xfrm>
          <a:off x="611560" y="692696"/>
          <a:ext cx="7920880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989528" y="3030051"/>
            <a:ext cx="130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Kayseri Şeker</a:t>
            </a: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3517775" y="620688"/>
            <a:ext cx="2381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KAYSİMB1 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/>
              <a:t>Stropor</a:t>
            </a:r>
            <a:r>
              <a:rPr lang="tr-TR" sz="2400" b="1" i="1" dirty="0"/>
              <a:t> Atıkları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7544" y="789672"/>
            <a:ext cx="8064896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Kayseri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Stropor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Ambalaj San. Dış. Tic.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A.Ş.</a:t>
            </a:r>
          </a:p>
          <a:p>
            <a:pPr algn="ctr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atıl/hurda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durumundaki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stroporların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tekrar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kullanılabilme</a:t>
            </a:r>
          </a:p>
          <a:p>
            <a:pPr algn="ctr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Ergül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Mobilya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kg/hafta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stropor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atıklarının olduğu bilgisine ulaşılmıştır. </a:t>
            </a:r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123582070"/>
              </p:ext>
            </p:extLst>
          </p:nvPr>
        </p:nvGraphicFramePr>
        <p:xfrm>
          <a:off x="434768" y="2564904"/>
          <a:ext cx="8097672" cy="318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Dikdörtgen 1"/>
          <p:cNvSpPr/>
          <p:nvPr/>
        </p:nvSpPr>
        <p:spPr>
          <a:xfrm>
            <a:off x="3994498" y="2564904"/>
            <a:ext cx="156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/>
              <a:t>KAYSİMB2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848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Sünger Atıkları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39552" y="806321"/>
            <a:ext cx="8208912" cy="2246769"/>
          </a:xfrm>
          <a:prstGeom prst="rect">
            <a:avLst/>
          </a:prstGeom>
          <a:solidFill>
            <a:srgbClr val="33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Yatak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süngeri imalatı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işletmelerden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imalat sonrası sünger atığı ortaya çıkmaktadır.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25.000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sünger atığı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ton/yıl sünger atığı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Okan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sünger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atıklarını tekrar değerlendirdiği tespit edilmiştir.</a:t>
            </a:r>
          </a:p>
        </p:txBody>
      </p:sp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3546033702"/>
              </p:ext>
            </p:extLst>
          </p:nvPr>
        </p:nvGraphicFramePr>
        <p:xfrm>
          <a:off x="966117" y="3221245"/>
          <a:ext cx="6198171" cy="250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Dikdörtgen 2"/>
          <p:cNvSpPr/>
          <p:nvPr/>
        </p:nvSpPr>
        <p:spPr>
          <a:xfrm>
            <a:off x="6012160" y="3305493"/>
            <a:ext cx="1558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KAYSİMB3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Cüruf (Kömür Cürufu) ve Muhtelif Çamurlar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79512" y="1666542"/>
            <a:ext cx="3816424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Çürük Asit 2.000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ton/yıl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Fosfat Çamuru 128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ton/yıl,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Arıtma Çamuru 166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ton/yıl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Sabun Tozu 56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ton/yıl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Bor Yağı Çözeltisi 107 ton/yıl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Arıtma Çamuru 5 ton/yıl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Arıtma Çamuru 10 ton/yıl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Silis Kumu 100-150 ton/yıl </a:t>
            </a:r>
          </a:p>
        </p:txBody>
      </p:sp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3302637065"/>
              </p:ext>
            </p:extLst>
          </p:nvPr>
        </p:nvGraphicFramePr>
        <p:xfrm>
          <a:off x="3630041" y="908720"/>
          <a:ext cx="5486400" cy="464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Metin Kutusu 2"/>
          <p:cNvSpPr txBox="1">
            <a:spLocks noChangeArrowheads="1"/>
          </p:cNvSpPr>
          <p:nvPr/>
        </p:nvSpPr>
        <p:spPr bwMode="auto">
          <a:xfrm>
            <a:off x="5868144" y="2037174"/>
            <a:ext cx="1152128" cy="2183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14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İnşaat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14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Ulaşım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14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Karayolları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14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Çimento Tesisi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535480" y="908720"/>
            <a:ext cx="122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KAYSİMB4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64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Tekstil atıkları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39552" y="908720"/>
            <a:ext cx="73448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Kumaş, tekstil parça atıkları 3.000 ton/yıl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Kumaş atıkları 15 ton/yıl  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Tekstil atığı 582 ton/yıl 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Halı kenarı, parçaları 320 ton/yıl </a:t>
            </a:r>
          </a:p>
        </p:txBody>
      </p:sp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2163397175"/>
              </p:ext>
            </p:extLst>
          </p:nvPr>
        </p:nvGraphicFramePr>
        <p:xfrm>
          <a:off x="673825" y="3140968"/>
          <a:ext cx="3553460" cy="220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val="3096291764"/>
              </p:ext>
            </p:extLst>
          </p:nvPr>
        </p:nvGraphicFramePr>
        <p:xfrm>
          <a:off x="4227285" y="2478380"/>
          <a:ext cx="2167400" cy="302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" name="Dikdörtgen 2"/>
          <p:cNvSpPr/>
          <p:nvPr/>
        </p:nvSpPr>
        <p:spPr>
          <a:xfrm>
            <a:off x="1475656" y="2903170"/>
            <a:ext cx="1488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KAYSİMB5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Sonuç ve Öneriler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23529" y="811100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Yasal Mevzuatlar Açısından Atıkların Durumu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Proje kapsamında MDF/Sunta atıklarının değerlendirilmesi hususunda işletmelerin sistematik bir çözümlerinin olmadığı tespiti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yapılmıştır.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EN ISO 17225-1 standardında verilen teknik kriterlere uygun olduğunun ve içerisinde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halojenli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organik bileşik içermediğinin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belgelenmesi halinde,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atıklar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biyokütle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olarak değerlendirilir ve yakılmasında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Sanayi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Kaynaklı Hava Kirliliğinin Kontrolü Yönetmeliği hükümleri uygulanır.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Dolayısıyla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ilgili yönetmelik dikkate alındığında MDF/Sunta atıkları bu statüde yani “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biyokütle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olarak değerlendirilebilirler. 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-50353" y="201292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Sonuç ve Öneriler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1520" y="69269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. Enerji ve Tabii Kaynaklar Bakanlığı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Yenilenebilir Enerji Genel Müdürlüğü, 2013-2023 dönemi için Ulusal Yenilenebilir Enerji Eylem Planını hazırlamıştır. Bu plan içerisinde “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4.6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Biyokütleden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elde edilen enerjinin kullanımını teşvik etmeye yönelik spesifik önlemler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başlığında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biyokütle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kaynaklarına ayrıca yer verilmiştir. Hem yasal açıdan hem de eylem planı açısından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biyokütle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kaynaklı enerji kullanımı isabetli bir çözüm önerisi olacağı ifade edilebilir. </a:t>
            </a:r>
          </a:p>
        </p:txBody>
      </p:sp>
      <p:pic>
        <p:nvPicPr>
          <p:cNvPr id="14338" name="Picture 2" descr="biomass mdf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4" y="2960231"/>
            <a:ext cx="3615054" cy="25104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İlgili res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80912"/>
            <a:ext cx="4327812" cy="24897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Sonuç ve Öneriler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23528" y="764704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6094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Yenilenebilir Enerji Kaynaklarının Elektrik Enerjisi Üretimi Amaçlı Kullanımına İlişkin Kanunda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Biyokütle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Organik atıkların yanı sıra bitkisel yağ atıkları, tarımsal hasat artıkları dâhil olmak üzere, tarım ve orman ürünlerinden ve bu ürünlerin işlenmesi sonucu ortaya çıkan yan ürünlerden elde edilen 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kaynaklardır.” 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kaynaklar kullanılarak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elektrik üretimi yapıldığında üretilen elektrik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«I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Cetveli»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uyarınca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0,133 USD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Scent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fiyatlandırma üzerinden 10 yıl boyunca alım garantili olarak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ulusal şebekeye satılabilir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1765" y="3803556"/>
            <a:ext cx="879291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/>
              <a:t>KAYSİMB6 </a:t>
            </a:r>
            <a:endParaRPr lang="tr-TR" sz="2400" dirty="0"/>
          </a:p>
          <a:p>
            <a:pPr algn="ctr"/>
            <a:endParaRPr lang="tr-TR" sz="2400" b="1" i="1" dirty="0" smtClean="0"/>
          </a:p>
          <a:p>
            <a:pPr algn="ctr"/>
            <a:r>
              <a:rPr lang="tr-TR" sz="2400" b="1" i="1" dirty="0" smtClean="0"/>
              <a:t>“</a:t>
            </a:r>
            <a:r>
              <a:rPr lang="tr-TR" sz="2400" b="1" i="1" dirty="0"/>
              <a:t>Kayseri OSB Entegre </a:t>
            </a:r>
            <a:r>
              <a:rPr lang="tr-TR" sz="2400" b="1" i="1" dirty="0" err="1"/>
              <a:t>Biyokütle</a:t>
            </a:r>
            <a:r>
              <a:rPr lang="tr-TR" sz="2400" b="1" i="1" dirty="0"/>
              <a:t> Kaynaklı </a:t>
            </a:r>
            <a:endParaRPr lang="tr-TR" sz="2400" b="1" i="1" dirty="0" smtClean="0"/>
          </a:p>
          <a:p>
            <a:pPr algn="ctr"/>
            <a:r>
              <a:rPr lang="tr-TR" sz="2400" b="1" i="1" dirty="0" smtClean="0"/>
              <a:t>Atık </a:t>
            </a:r>
            <a:r>
              <a:rPr lang="tr-TR" sz="2400" b="1" i="1" dirty="0"/>
              <a:t>Yakma-Enerji Üretim Tesisi</a:t>
            </a:r>
            <a:r>
              <a:rPr lang="tr-TR" sz="2400" b="1" i="1" dirty="0" smtClean="0"/>
              <a:t>”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187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319"/>
            <a:ext cx="8977763" cy="44751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79512" y="4737338"/>
            <a:ext cx="88755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1-Biyokütle yakıtlı buhar üretim kazanı	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3-Soğutma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kulesi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2-Buhar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türbini-jeneratör seti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4-Kondenser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geri kazanımı</a:t>
            </a:r>
          </a:p>
        </p:txBody>
      </p:sp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kdörtgen 3"/>
          <p:cNvSpPr/>
          <p:nvPr/>
        </p:nvSpPr>
        <p:spPr>
          <a:xfrm>
            <a:off x="323528" y="9087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Toplamda 35.000 ton/yıl olan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biyokütle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miktarı için 3.500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/kg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kalorifik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değer ve %70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biyokütle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kazan verimi kabulleri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yapılmıştır.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Tesis Kapasite Tayini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10898"/>
              </p:ext>
            </p:extLst>
          </p:nvPr>
        </p:nvGraphicFramePr>
        <p:xfrm>
          <a:off x="611560" y="1844824"/>
          <a:ext cx="7632848" cy="1396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6384"/>
                <a:gridCol w="3287700"/>
                <a:gridCol w="2018764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Biyokütle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Miktarı (kg/yıl)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Biyokütle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Kalorifik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Değeri (</a:t>
                      </a: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kcal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/kg)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Kazan Yakma Verimi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7388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35.000.000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323527" y="3645024"/>
            <a:ext cx="8424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85.750.000.000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/yıl (35.000.000 kg/yıl*3.500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/kg*0,70)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ısıl güç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eldesi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mümkün olacaktır.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ısıl gücün buhar enerjisi ve sonrasında elektrik üretimine dönüşümü esnasında verim %25 olarak kabul edilmiştir. </a:t>
            </a:r>
          </a:p>
        </p:txBody>
      </p:sp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264"/>
            <a:ext cx="2411760" cy="292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360038" y="480729"/>
            <a:ext cx="83884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 sahibi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Kayseri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Organize Sanayi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Bölgesi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Destekleyici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Anadolu Kalkınma Ajansı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2016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yılı Doğrudan Faaliyet Destek Programı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 başlığı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Kayseri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OSB Endüstriyel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Simbiyoz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Olanaklarının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Araştırılması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Yüklenici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Ekosmart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Enerji ve Elektrik Üretim San. Tic. Ltd. Şti.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08934"/>
              </p:ext>
            </p:extLst>
          </p:nvPr>
        </p:nvGraphicFramePr>
        <p:xfrm>
          <a:off x="611560" y="836712"/>
          <a:ext cx="7200799" cy="1260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3074"/>
                <a:gridCol w="2344833"/>
                <a:gridCol w="1712892"/>
              </a:tblGrid>
              <a:tr h="858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 Üretilebilecek Isıl Güç (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kcal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/yıl)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 Isıl Güç (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kWthermal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üretim verimi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198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85.750.000.000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99.727.250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01683"/>
              </p:ext>
            </p:extLst>
          </p:nvPr>
        </p:nvGraphicFramePr>
        <p:xfrm>
          <a:off x="611560" y="2420888"/>
          <a:ext cx="72008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396044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Üretimi (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kWh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/yıl)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 Kapasitesi (</a:t>
                      </a:r>
                      <a:r>
                        <a:rPr lang="tr-T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kWelektrik</a:t>
                      </a: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24.931.812,50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2.846,10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323528" y="342900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24.931.812,50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/yıl (99.727.250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kWth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*0,25) elektrik üretimi yapılabilecektir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2.846,10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kWelektrik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(24.931.812,50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/8760h)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2,85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MW elektrik üretim kapasiteli bir tesis kurulması öngörülmektedir.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Tesis Kapasite Tay</a:t>
            </a:r>
            <a:r>
              <a:rPr lang="tr-TR" sz="2400" dirty="0" smtClean="0"/>
              <a:t>ini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Tesis Fizibilitesi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650305"/>
            <a:ext cx="9116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 smtClean="0"/>
              <a:t>Biyokütle</a:t>
            </a:r>
            <a:r>
              <a:rPr lang="tr-TR" dirty="0" smtClean="0"/>
              <a:t> </a:t>
            </a:r>
            <a:r>
              <a:rPr lang="tr-TR" dirty="0"/>
              <a:t>yakma tesisi için 10.000 TL/</a:t>
            </a:r>
            <a:r>
              <a:rPr lang="tr-TR" dirty="0" err="1"/>
              <a:t>kWelektrik</a:t>
            </a:r>
            <a:r>
              <a:rPr lang="tr-TR" dirty="0"/>
              <a:t> değeri kullanılmıştır. 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29692"/>
              </p:ext>
            </p:extLst>
          </p:nvPr>
        </p:nvGraphicFramePr>
        <p:xfrm>
          <a:off x="-1" y="1052736"/>
          <a:ext cx="9180513" cy="5840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883"/>
                <a:gridCol w="1026966"/>
                <a:gridCol w="769309"/>
                <a:gridCol w="645053"/>
                <a:gridCol w="855198"/>
                <a:gridCol w="115072"/>
                <a:gridCol w="1076302"/>
                <a:gridCol w="701699"/>
                <a:gridCol w="1458217"/>
                <a:gridCol w="615814"/>
              </a:tblGrid>
              <a:tr h="207486"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Kayseri OSB Entegre </a:t>
                      </a:r>
                      <a:r>
                        <a:rPr lang="tr-TR" sz="1600" dirty="0" err="1">
                          <a:effectLst/>
                        </a:rPr>
                        <a:t>Biyokütle</a:t>
                      </a:r>
                      <a:r>
                        <a:rPr lang="tr-TR" sz="1600" dirty="0">
                          <a:effectLst/>
                        </a:rPr>
                        <a:t> Kaynaklı Atık Yakma-Enerji Üretim Tesisi Fizibilite Hesabı</a:t>
                      </a:r>
                      <a:endParaRPr lang="tr-TR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Tesis Kapasitesi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               2.846,00    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kW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Birim Fiyat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Birim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Toplam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Birim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Biyokütle yakma tesisi yatırım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10.000,00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kW</a:t>
                      </a:r>
                      <a:r>
                        <a:rPr lang="tr-TR" sz="1200" baseline="-25000">
                          <a:effectLst/>
                        </a:rPr>
                        <a:t>el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28.460.000,00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Yatırım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28.460.000,00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Biyokütle taşıma maliyeti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35.000,00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ton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15,00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ton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1.438,36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525.000,00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Personel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  7,00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kişi sayısı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5,50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h / kişi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924,00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337.260,00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Türbin bakım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0,09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kWhel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5.614,03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2.049.120,00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Genel bakım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0,03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kWhel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1.871,34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683.040,00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Diğer destek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140,00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 50.400,00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181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i="1" u="sng" dirty="0">
                          <a:effectLst/>
                        </a:rPr>
                        <a:t>Giderler</a:t>
                      </a:r>
                      <a:endParaRPr lang="tr-TR" sz="1200" i="1" u="sng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9.987,73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3.644.820,00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5161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Elektrik satış geliri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13,30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$</a:t>
                      </a:r>
                      <a:r>
                        <a:rPr lang="tr-TR" sz="1200" dirty="0" err="1">
                          <a:effectLst/>
                        </a:rPr>
                        <a:t>cent</a:t>
                      </a:r>
                      <a:r>
                        <a:rPr lang="tr-TR" sz="1200" dirty="0">
                          <a:effectLst/>
                        </a:rPr>
                        <a:t> / </a:t>
                      </a:r>
                      <a:r>
                        <a:rPr lang="tr-TR" sz="1200" dirty="0" err="1">
                          <a:effectLst/>
                        </a:rPr>
                        <a:t>kWhel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32.106,62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     </a:t>
                      </a:r>
                      <a:r>
                        <a:rPr lang="tr-TR" sz="1200" dirty="0" smtClean="0">
                          <a:effectLst/>
                        </a:rPr>
                        <a:t>11.718.917,28   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Gelirler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32.106,62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11.718.917,28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Net Gelir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8.074.097,28 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  <a:tr h="356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Geri Ödeme Süresi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                       3,52    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yıl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0" marR="3930" marT="393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8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251520" y="83671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28.460.00 TL (2,846 MW*10 milyon TL/MW) yatırım bedeli olacağı öngörülmektedir. Üretilen elektrikten elde edilecek gelir ise 11.718.917,28 TL olarak hesaplanmıştır.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kalemleri toplam tutarı 3.644.820 TL olarak öngörülmüştür.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Tesis Maliyeti</a:t>
            </a:r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3444222474"/>
              </p:ext>
            </p:extLst>
          </p:nvPr>
        </p:nvGraphicFramePr>
        <p:xfrm>
          <a:off x="524917" y="1999003"/>
          <a:ext cx="8041142" cy="370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029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Tesis Fizibilitesi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1519" y="836712"/>
            <a:ext cx="8496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36575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	Firmalardan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alınan her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atık (MDF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parçacıkları ve sunta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36575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atıkları)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tonu başına belirli bir ücret ödenmesi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36575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(30TL/ton-Proje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yatırımı yapılmadan önce belirlenmesi gerekir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36575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	İşletmelere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OSB yönetimi tarafından fatura edilen elektrik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bedelinden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belli oranda indirim sağlanması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Proje yatırımı yapılmadan önce belirlenmesi gerekir)</a:t>
            </a:r>
          </a:p>
        </p:txBody>
      </p:sp>
    </p:spTree>
    <p:extLst>
      <p:ext uri="{BB962C8B-B14F-4D97-AF65-F5344CB8AC3E}">
        <p14:creationId xmlns:p14="http://schemas.microsoft.com/office/powerpoint/2010/main" val="14364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Tesis Fizibilitesi</a:t>
            </a:r>
            <a:endParaRPr lang="tr-TR" sz="2400" b="1" i="1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77986"/>
              </p:ext>
            </p:extLst>
          </p:nvPr>
        </p:nvGraphicFramePr>
        <p:xfrm>
          <a:off x="-25465" y="-41435"/>
          <a:ext cx="9169465" cy="7089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256"/>
                <a:gridCol w="1011055"/>
                <a:gridCol w="757837"/>
                <a:gridCol w="679501"/>
                <a:gridCol w="890821"/>
                <a:gridCol w="223518"/>
                <a:gridCol w="1052954"/>
                <a:gridCol w="750549"/>
                <a:gridCol w="1386329"/>
                <a:gridCol w="600645"/>
              </a:tblGrid>
              <a:tr h="324065"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Kayseri OSB Entegre </a:t>
                      </a:r>
                      <a:r>
                        <a:rPr lang="tr-TR" sz="1600" b="1" dirty="0" err="1">
                          <a:effectLst/>
                        </a:rPr>
                        <a:t>Biyokütle</a:t>
                      </a:r>
                      <a:r>
                        <a:rPr lang="tr-TR" sz="1600" b="1" dirty="0">
                          <a:effectLst/>
                        </a:rPr>
                        <a:t> Kaynaklı Atık Yakma-Enerji Üretim Tesisi Fizibilite Hesabı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Tesis Kapasitesi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    2.846,00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kW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243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Birim Fiyat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Birim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Toplam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Birim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Biyokütle yakma tesisi yatırım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10.000,00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kW</a:t>
                      </a:r>
                      <a:r>
                        <a:rPr lang="tr-TR" sz="1200" baseline="-25000">
                          <a:effectLst/>
                        </a:rPr>
                        <a:t>el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28.460.000,00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Yatırım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28.460.000,00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5193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Biyokütle taşıma maliyeti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35.000,00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ton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15,00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ton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1.438,36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525.000,00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Biyokütle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 maliyeti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     30,00   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TL/ton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        2.876,71   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TL / gün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         1.050.000,00   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TL / yıl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5193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Personel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   7,00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kişi sayısı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5,50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h / kişi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924,00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337.260,00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Türbin bakım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0,09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kWhel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5.614,03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2.049.120,00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Genel bakım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0,03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kWhel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1.871,34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683.040,00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Diğer destek maliyeti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140,00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     50.400,00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243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i="1" u="sng" dirty="0">
                          <a:effectLst/>
                        </a:rPr>
                        <a:t>Giderler</a:t>
                      </a:r>
                      <a:endParaRPr lang="tr-TR" sz="1200" i="1" u="sng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12.864,44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4.694.820,00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5470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Elektrik satış geliri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13,30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$cent / kWhel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32.106,62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11.718.917,28*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Gelirler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32.106,62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gün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11.718.917,28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3646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Net Gelir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         7.024.097,28  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TL / yıl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  <a:tr h="5193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Geri Ödeme Süresi 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                     </a:t>
                      </a:r>
                      <a:r>
                        <a:rPr lang="tr-TR" sz="1200" b="1" dirty="0" smtClean="0">
                          <a:effectLst/>
                        </a:rPr>
                        <a:t>4,05   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yıl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1" marR="165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395536" y="83671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kapsamında incelemesi yapılan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işletmelerde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endüstriyel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simbiyoz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olanağı sunabilme potansiyeline sahip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adet farklı atık olduğu tespit edilmiştir.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KAYSİMB6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Kayseri OSB Entegre </a:t>
            </a:r>
            <a:r>
              <a:rPr lang="tr-T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Biyokütle</a:t>
            </a: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Kaynaklı Atık Yakma-Enerji Üretim Tesisi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kurulumu için OSB Müdürlüğü’ nün çatı kurum görevi alabileceği bir yapının kurulması ve tesis için öncelikle </a:t>
            </a:r>
            <a:r>
              <a:rPr lang="tr-T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detay fizibilite yapılması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önem arz etmektedir.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kaynaklar içinse (</a:t>
            </a:r>
            <a:r>
              <a:rPr lang="tr-T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KAYSİMB 1&amp;2&amp;3&amp;4&amp;5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 paydaşları, gerek atığı üreten gerekse atıktan fayda sağlayabilecek kurum, kuruluş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yetkilileri bilgilendirilmiştir.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-25465" y="188640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yse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200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kdörtgen 5"/>
          <p:cNvSpPr/>
          <p:nvPr/>
        </p:nvSpPr>
        <p:spPr>
          <a:xfrm>
            <a:off x="753535" y="316344"/>
            <a:ext cx="5610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Dinlediğiniz için teşekkürler…</a:t>
            </a:r>
          </a:p>
          <a:p>
            <a:pPr algn="ctr"/>
            <a:endParaRPr lang="tr-T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visit turkey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1" y="-27384"/>
            <a:ext cx="4372987" cy="3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sit turkey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61" y="-27384"/>
            <a:ext cx="4829551" cy="3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İlgili resi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1" y="3140968"/>
            <a:ext cx="4412093" cy="25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isit turkey ile ilgili g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61" y="3140968"/>
            <a:ext cx="4829551" cy="25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131840" y="2895327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SORULARINIZ?</a:t>
            </a:r>
            <a:endParaRPr lang="tr-TR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323528" y="263545"/>
            <a:ext cx="49320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 süresi</a:t>
            </a: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17 Ocak-26 Şubat 17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Saha çalışmaları </a:t>
            </a: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16 Ocak - 31 Ocak 17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Rapor hazırlıkları</a:t>
            </a: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 Şubat - 13 Şubat 17</a:t>
            </a:r>
          </a:p>
          <a:p>
            <a:pPr algn="just"/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Raporun teslimi</a:t>
            </a: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21 Şubat 17</a:t>
            </a:r>
          </a:p>
          <a:p>
            <a:pPr algn="just"/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85" y="332656"/>
            <a:ext cx="3848487" cy="47403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610002" y="1052736"/>
            <a:ext cx="57703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Koordinasyon/Danışman: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DURMUŞ KAYA</a:t>
            </a:r>
          </a:p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Araştırma/Raporlama Uzmanı: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SELMAN ÇAĞMAN</a:t>
            </a:r>
          </a:p>
          <a:p>
            <a:pPr algn="ctr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VOLKAN ÇOBAN</a:t>
            </a:r>
          </a:p>
          <a:p>
            <a:pPr algn="ctr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MUHARREM EYİDOĞAN</a:t>
            </a:r>
          </a:p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Veri Giriş ve Saha Elemanı: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MEHMET ÖNDER SERT</a:t>
            </a:r>
          </a:p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HİLAL BİLGİN</a:t>
            </a:r>
          </a:p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CUMA SANDAL</a:t>
            </a:r>
          </a:p>
          <a:p>
            <a:pPr algn="ctr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MELİKE BAHADIR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-44860" y="346264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/>
              <a:t>Proje Ekibi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21370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492349" y="76470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just">
              <a:buFont typeface="+mj-lt"/>
              <a:buAutoNum type="romanUcPeriod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Kayseri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OSB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sektörel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yapısı ve dağılımının belirlenmesi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0" indent="-400050" algn="just">
              <a:buFont typeface="+mj-lt"/>
              <a:buAutoNum type="romanUcPeriod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OSB deki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simbiyotik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atıkların ve bunların miktarının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belirlenmesi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Atıkların ve girdilerin belirlenmesi aşamasında OSB de yer alan firmalar ile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görüşmeler yapılarak anketlerin doldurulması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Gerçekleştirilecek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 az 1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çalıştay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ile analiz ve anket sonuçlarının teyit edilmesi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Analiz çalışmaları sonucunda sektör eşleştirmelerinin yapılması ve eşleştirme sonucuna göre ilgili firmaların bir araya getirileceği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toplantıların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gerçekleştirilmesi</a:t>
            </a:r>
          </a:p>
          <a:p>
            <a:pPr marL="400050" lvl="0" indent="-400050" algn="just">
              <a:buFont typeface="+mj-lt"/>
              <a:buAutoNum type="romanUcPeriod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analizleri ve saha çalışması sonucu elde edilen verilerin raporlanması</a:t>
            </a:r>
            <a:endParaRPr lang="tr-T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-14833" y="264022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i="1" dirty="0" smtClean="0"/>
              <a:t>Proje Hedefleri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32850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le 14"/>
          <p:cNvSpPr/>
          <p:nvPr/>
        </p:nvSpPr>
        <p:spPr bwMode="auto">
          <a:xfrm>
            <a:off x="4572000" y="1132006"/>
            <a:ext cx="3200400" cy="2857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/>
          <a:lstStyle/>
          <a:p>
            <a:pPr defTabSz="685800"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4686300" y="1120432"/>
            <a:ext cx="245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685800"/>
            <a:r>
              <a:rPr lang="tr-T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OSB </a:t>
            </a:r>
            <a:r>
              <a:rPr lang="tr-TR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sektörel</a:t>
            </a:r>
            <a:r>
              <a:rPr lang="tr-TR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analizi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5" descr="Higher_white.eps"/>
          <p:cNvPicPr>
            <a:picLocks noChangeAspect="1"/>
          </p:cNvPicPr>
          <p:nvPr/>
        </p:nvPicPr>
        <p:blipFill>
          <a:blip r:embed="rId6" cstate="print"/>
          <a:srcRect t="29831" b="28410"/>
          <a:stretch>
            <a:fillRect/>
          </a:stretch>
        </p:blipFill>
        <p:spPr bwMode="auto">
          <a:xfrm>
            <a:off x="7152086" y="1146293"/>
            <a:ext cx="65008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20"/>
          <p:cNvSpPr/>
          <p:nvPr/>
        </p:nvSpPr>
        <p:spPr bwMode="auto">
          <a:xfrm>
            <a:off x="4572000" y="1976517"/>
            <a:ext cx="3200400" cy="2857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/>
          <a:lstStyle/>
          <a:p>
            <a:pPr defTabSz="685800"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4686300" y="1921302"/>
            <a:ext cx="245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685800"/>
            <a:r>
              <a:rPr lang="tr-T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 çalışması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5" descr="Higher_white.eps"/>
          <p:cNvPicPr>
            <a:picLocks noChangeAspect="1"/>
          </p:cNvPicPr>
          <p:nvPr/>
        </p:nvPicPr>
        <p:blipFill>
          <a:blip r:embed="rId6" cstate="print"/>
          <a:srcRect t="29831" b="28410"/>
          <a:stretch>
            <a:fillRect/>
          </a:stretch>
        </p:blipFill>
        <p:spPr bwMode="auto">
          <a:xfrm>
            <a:off x="7152086" y="1983661"/>
            <a:ext cx="65008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3"/>
          <p:cNvSpPr/>
          <p:nvPr/>
        </p:nvSpPr>
        <p:spPr bwMode="auto">
          <a:xfrm>
            <a:off x="4572000" y="2871867"/>
            <a:ext cx="3200400" cy="285750"/>
          </a:xfrm>
          <a:prstGeom prst="roundRect">
            <a:avLst>
              <a:gd name="adj" fmla="val 50000"/>
            </a:avLst>
          </a:prstGeom>
          <a:solidFill>
            <a:srgbClr val="42B4E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/>
          <a:lstStyle/>
          <a:p>
            <a:pPr defTabSz="685800"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4686300" y="2857406"/>
            <a:ext cx="245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685800"/>
            <a:r>
              <a:rPr lang="tr-T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 toplama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5" descr="Higher_white.eps"/>
          <p:cNvPicPr>
            <a:picLocks noChangeAspect="1"/>
          </p:cNvPicPr>
          <p:nvPr/>
        </p:nvPicPr>
        <p:blipFill>
          <a:blip r:embed="rId6" cstate="print"/>
          <a:srcRect t="29831" b="28410"/>
          <a:stretch>
            <a:fillRect/>
          </a:stretch>
        </p:blipFill>
        <p:spPr bwMode="auto">
          <a:xfrm>
            <a:off x="7152086" y="2879011"/>
            <a:ext cx="65008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6"/>
          <p:cNvSpPr/>
          <p:nvPr/>
        </p:nvSpPr>
        <p:spPr bwMode="auto">
          <a:xfrm>
            <a:off x="4572000" y="3767217"/>
            <a:ext cx="3200400" cy="285750"/>
          </a:xfrm>
          <a:prstGeom prst="roundRect">
            <a:avLst>
              <a:gd name="adj" fmla="val 50000"/>
            </a:avLst>
          </a:prstGeom>
          <a:solidFill>
            <a:srgbClr val="F2B8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/>
          <a:lstStyle/>
          <a:p>
            <a:pPr defTabSz="685800"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4686300" y="3721502"/>
            <a:ext cx="2457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685800"/>
            <a:r>
              <a:rPr lang="tr-T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Atıkların belirlenmesi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5" descr="Higher_white.eps"/>
          <p:cNvPicPr>
            <a:picLocks noChangeAspect="1"/>
          </p:cNvPicPr>
          <p:nvPr/>
        </p:nvPicPr>
        <p:blipFill>
          <a:blip r:embed="rId6" cstate="print"/>
          <a:srcRect t="29831" b="28410"/>
          <a:stretch>
            <a:fillRect/>
          </a:stretch>
        </p:blipFill>
        <p:spPr bwMode="auto">
          <a:xfrm>
            <a:off x="7152086" y="3774361"/>
            <a:ext cx="65008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9"/>
          <p:cNvSpPr/>
          <p:nvPr/>
        </p:nvSpPr>
        <p:spPr bwMode="auto">
          <a:xfrm>
            <a:off x="4572000" y="4672092"/>
            <a:ext cx="3200400" cy="2857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4686300" y="4659347"/>
            <a:ext cx="2457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685800"/>
            <a:r>
              <a:rPr lang="tr-T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Simbiyotik</a:t>
            </a:r>
            <a:r>
              <a:rPr lang="tr-T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atıkların tespiti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45" descr="Higher_white.eps"/>
          <p:cNvPicPr>
            <a:picLocks noChangeAspect="1"/>
          </p:cNvPicPr>
          <p:nvPr/>
        </p:nvPicPr>
        <p:blipFill>
          <a:blip r:embed="rId6" cstate="print"/>
          <a:srcRect t="29831" b="28410"/>
          <a:stretch>
            <a:fillRect/>
          </a:stretch>
        </p:blipFill>
        <p:spPr bwMode="auto">
          <a:xfrm>
            <a:off x="7152086" y="4679236"/>
            <a:ext cx="65008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4680348" y="5119316"/>
            <a:ext cx="3276027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4" tIns="34282" rIns="68564" bIns="34282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tr-T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 </a:t>
            </a:r>
            <a:r>
              <a:rPr lang="tr-TR" sz="12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simbiyotik</a:t>
            </a:r>
            <a:r>
              <a:rPr lang="tr-TR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atıkların belirlenmesi</a:t>
            </a:r>
            <a:endParaRPr lang="en-US" sz="1200" b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680348" y="4183212"/>
            <a:ext cx="2969419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4" tIns="34282" rIns="68564" bIns="34282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tr-TR" sz="1200" b="1" dirty="0" smtClean="0">
                <a:solidFill>
                  <a:srgbClr val="F2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Mevcut atık haritasının çıkarılması</a:t>
            </a:r>
            <a:endParaRPr lang="tr-TR" sz="1200" b="1" dirty="0">
              <a:solidFill>
                <a:srgbClr val="F2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680349" y="3319116"/>
            <a:ext cx="2915840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4" tIns="34282" rIns="68564" bIns="34282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tr-TR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Anketlerin doldurulması </a:t>
            </a:r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680348" y="2383012"/>
            <a:ext cx="2969419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4" tIns="34282" rIns="68564" bIns="34282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tr-TR" sz="1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Sahada iki ekip halinde ziyaretler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625579" y="1590924"/>
            <a:ext cx="2970609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4" tIns="34282" rIns="68564" bIns="34282">
            <a:spAutoFit/>
          </a:bodyPr>
          <a:lstStyle/>
          <a:p>
            <a:pPr defTabSz="685800">
              <a:defRPr/>
            </a:pPr>
            <a:r>
              <a:rPr lang="tr-T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sektöre göre eşit ziyaret dağılımı</a:t>
            </a:r>
            <a:endParaRPr lang="en-US" sz="1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1853886" y="1447253"/>
            <a:ext cx="1928812" cy="1620441"/>
            <a:chOff x="2680" y="500"/>
            <a:chExt cx="1897" cy="1593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9" name="Group 23"/>
            <p:cNvGrpSpPr>
              <a:grpSpLocks/>
            </p:cNvGrpSpPr>
            <p:nvPr/>
          </p:nvGrpSpPr>
          <p:grpSpPr bwMode="auto">
            <a:xfrm>
              <a:off x="2680" y="500"/>
              <a:ext cx="1897" cy="1593"/>
              <a:chOff x="2680" y="500"/>
              <a:chExt cx="1897" cy="1593"/>
            </a:xfrm>
            <a:grpFill/>
          </p:grpSpPr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3205" y="500"/>
                <a:ext cx="1372" cy="1593"/>
              </a:xfrm>
              <a:custGeom>
                <a:avLst/>
                <a:gdLst>
                  <a:gd name="T0" fmla="*/ 0 w 831"/>
                  <a:gd name="T1" fmla="*/ 117 h 965"/>
                  <a:gd name="T2" fmla="*/ 2113 w 831"/>
                  <a:gd name="T3" fmla="*/ 2559 h 965"/>
                  <a:gd name="T4" fmla="*/ 2265 w 831"/>
                  <a:gd name="T5" fmla="*/ 2630 h 965"/>
                  <a:gd name="T6" fmla="*/ 122 w 831"/>
                  <a:gd name="T7" fmla="*/ 0 h 965"/>
                  <a:gd name="T8" fmla="*/ 0 w 831"/>
                  <a:gd name="T9" fmla="*/ 117 h 9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1"/>
                  <a:gd name="T16" fmla="*/ 0 h 965"/>
                  <a:gd name="T17" fmla="*/ 831 w 831"/>
                  <a:gd name="T18" fmla="*/ 965 h 9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1" h="965">
                    <a:moveTo>
                      <a:pt x="0" y="43"/>
                    </a:moveTo>
                    <a:cubicBezTo>
                      <a:pt x="416" y="146"/>
                      <a:pt x="732" y="502"/>
                      <a:pt x="775" y="939"/>
                    </a:cubicBezTo>
                    <a:cubicBezTo>
                      <a:pt x="797" y="949"/>
                      <a:pt x="816" y="958"/>
                      <a:pt x="831" y="965"/>
                    </a:cubicBezTo>
                    <a:cubicBezTo>
                      <a:pt x="799" y="503"/>
                      <a:pt x="476" y="121"/>
                      <a:pt x="45" y="0"/>
                    </a:cubicBezTo>
                    <a:cubicBezTo>
                      <a:pt x="32" y="12"/>
                      <a:pt x="16" y="26"/>
                      <a:pt x="0" y="4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2680" y="571"/>
                <a:ext cx="1805" cy="1479"/>
              </a:xfrm>
              <a:custGeom>
                <a:avLst/>
                <a:gdLst>
                  <a:gd name="T0" fmla="*/ 200 w 1093"/>
                  <a:gd name="T1" fmla="*/ 929 h 896"/>
                  <a:gd name="T2" fmla="*/ 17 w 1093"/>
                  <a:gd name="T3" fmla="*/ 1550 h 896"/>
                  <a:gd name="T4" fmla="*/ 17 w 1093"/>
                  <a:gd name="T5" fmla="*/ 1892 h 896"/>
                  <a:gd name="T6" fmla="*/ 183 w 1093"/>
                  <a:gd name="T7" fmla="*/ 1872 h 896"/>
                  <a:gd name="T8" fmla="*/ 859 w 1093"/>
                  <a:gd name="T9" fmla="*/ 2219 h 896"/>
                  <a:gd name="T10" fmla="*/ 884 w 1093"/>
                  <a:gd name="T11" fmla="*/ 2227 h 896"/>
                  <a:gd name="T12" fmla="*/ 1131 w 1093"/>
                  <a:gd name="T13" fmla="*/ 2133 h 896"/>
                  <a:gd name="T14" fmla="*/ 1896 w 1093"/>
                  <a:gd name="T15" fmla="*/ 2095 h 896"/>
                  <a:gd name="T16" fmla="*/ 2632 w 1093"/>
                  <a:gd name="T17" fmla="*/ 2294 h 896"/>
                  <a:gd name="T18" fmla="*/ 2981 w 1093"/>
                  <a:gd name="T19" fmla="*/ 2441 h 896"/>
                  <a:gd name="T20" fmla="*/ 867 w 1093"/>
                  <a:gd name="T21" fmla="*/ 0 h 896"/>
                  <a:gd name="T22" fmla="*/ 677 w 1093"/>
                  <a:gd name="T23" fmla="*/ 213 h 896"/>
                  <a:gd name="T24" fmla="*/ 200 w 1093"/>
                  <a:gd name="T25" fmla="*/ 929 h 8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3"/>
                  <a:gd name="T40" fmla="*/ 0 h 896"/>
                  <a:gd name="T41" fmla="*/ 1093 w 1093"/>
                  <a:gd name="T42" fmla="*/ 896 h 8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3" h="896">
                    <a:moveTo>
                      <a:pt x="73" y="341"/>
                    </a:moveTo>
                    <a:cubicBezTo>
                      <a:pt x="36" y="413"/>
                      <a:pt x="11" y="527"/>
                      <a:pt x="6" y="569"/>
                    </a:cubicBezTo>
                    <a:cubicBezTo>
                      <a:pt x="0" y="615"/>
                      <a:pt x="2" y="661"/>
                      <a:pt x="6" y="694"/>
                    </a:cubicBezTo>
                    <a:cubicBezTo>
                      <a:pt x="25" y="690"/>
                      <a:pt x="46" y="687"/>
                      <a:pt x="67" y="687"/>
                    </a:cubicBezTo>
                    <a:cubicBezTo>
                      <a:pt x="169" y="687"/>
                      <a:pt x="259" y="737"/>
                      <a:pt x="315" y="814"/>
                    </a:cubicBezTo>
                    <a:cubicBezTo>
                      <a:pt x="324" y="817"/>
                      <a:pt x="324" y="817"/>
                      <a:pt x="324" y="817"/>
                    </a:cubicBezTo>
                    <a:cubicBezTo>
                      <a:pt x="324" y="817"/>
                      <a:pt x="351" y="800"/>
                      <a:pt x="415" y="783"/>
                    </a:cubicBezTo>
                    <a:cubicBezTo>
                      <a:pt x="478" y="766"/>
                      <a:pt x="597" y="755"/>
                      <a:pt x="695" y="769"/>
                    </a:cubicBezTo>
                    <a:cubicBezTo>
                      <a:pt x="793" y="783"/>
                      <a:pt x="902" y="819"/>
                      <a:pt x="965" y="842"/>
                    </a:cubicBezTo>
                    <a:cubicBezTo>
                      <a:pt x="1000" y="855"/>
                      <a:pt x="1050" y="877"/>
                      <a:pt x="1093" y="896"/>
                    </a:cubicBezTo>
                    <a:cubicBezTo>
                      <a:pt x="1050" y="459"/>
                      <a:pt x="734" y="103"/>
                      <a:pt x="318" y="0"/>
                    </a:cubicBezTo>
                    <a:cubicBezTo>
                      <a:pt x="296" y="22"/>
                      <a:pt x="273" y="48"/>
                      <a:pt x="248" y="78"/>
                    </a:cubicBezTo>
                    <a:cubicBezTo>
                      <a:pt x="159" y="188"/>
                      <a:pt x="110" y="268"/>
                      <a:pt x="73" y="34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2947" y="1206"/>
              <a:ext cx="1440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tr-TR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OSB </a:t>
              </a:r>
            </a:p>
            <a:p>
              <a:pPr algn="ctr" defTabSz="685800">
                <a:defRPr/>
              </a:pPr>
              <a:r>
                <a:rPr lang="tr-TR" sz="16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Sektörel</a:t>
              </a:r>
              <a:r>
                <a:rPr lang="tr-TR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Analiz</a:t>
              </a:r>
              <a:endPara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>
                <a:defRPr/>
              </a:pPr>
              <a:endPara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27"/>
          <p:cNvGrpSpPr>
            <a:grpSpLocks/>
          </p:cNvGrpSpPr>
          <p:nvPr/>
        </p:nvGrpSpPr>
        <p:grpSpPr bwMode="auto">
          <a:xfrm>
            <a:off x="2377927" y="2830761"/>
            <a:ext cx="1410891" cy="2050256"/>
            <a:chOff x="3195" y="1863"/>
            <a:chExt cx="1387" cy="2016"/>
          </a:xfrm>
        </p:grpSpPr>
        <p:grpSp>
          <p:nvGrpSpPr>
            <p:cNvPr id="44" name="Group 28"/>
            <p:cNvGrpSpPr>
              <a:grpSpLocks/>
            </p:cNvGrpSpPr>
            <p:nvPr/>
          </p:nvGrpSpPr>
          <p:grpSpPr bwMode="auto">
            <a:xfrm>
              <a:off x="3195" y="1863"/>
              <a:ext cx="1387" cy="2016"/>
              <a:chOff x="3195" y="1863"/>
              <a:chExt cx="1387" cy="2016"/>
            </a:xfrm>
          </p:grpSpPr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3451" y="2101"/>
                <a:ext cx="1131" cy="1778"/>
              </a:xfrm>
              <a:custGeom>
                <a:avLst/>
                <a:gdLst>
                  <a:gd name="T0" fmla="*/ 1867 w 685"/>
                  <a:gd name="T1" fmla="*/ 193 h 1077"/>
                  <a:gd name="T2" fmla="*/ 1864 w 685"/>
                  <a:gd name="T3" fmla="*/ 83 h 1077"/>
                  <a:gd name="T4" fmla="*/ 1715 w 685"/>
                  <a:gd name="T5" fmla="*/ 0 h 1077"/>
                  <a:gd name="T6" fmla="*/ 1720 w 685"/>
                  <a:gd name="T7" fmla="*/ 193 h 1077"/>
                  <a:gd name="T8" fmla="*/ 20 w 685"/>
                  <a:gd name="T9" fmla="*/ 2772 h 1077"/>
                  <a:gd name="T10" fmla="*/ 0 w 685"/>
                  <a:gd name="T11" fmla="*/ 2935 h 1077"/>
                  <a:gd name="T12" fmla="*/ 1867 w 685"/>
                  <a:gd name="T13" fmla="*/ 193 h 10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1077"/>
                  <a:gd name="T23" fmla="*/ 685 w 685"/>
                  <a:gd name="T24" fmla="*/ 1077 h 10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1077">
                    <a:moveTo>
                      <a:pt x="685" y="71"/>
                    </a:moveTo>
                    <a:cubicBezTo>
                      <a:pt x="685" y="57"/>
                      <a:pt x="684" y="44"/>
                      <a:pt x="684" y="30"/>
                    </a:cubicBezTo>
                    <a:cubicBezTo>
                      <a:pt x="668" y="21"/>
                      <a:pt x="650" y="11"/>
                      <a:pt x="629" y="0"/>
                    </a:cubicBezTo>
                    <a:cubicBezTo>
                      <a:pt x="630" y="24"/>
                      <a:pt x="631" y="47"/>
                      <a:pt x="631" y="71"/>
                    </a:cubicBezTo>
                    <a:cubicBezTo>
                      <a:pt x="631" y="495"/>
                      <a:pt x="374" y="860"/>
                      <a:pt x="7" y="1017"/>
                    </a:cubicBezTo>
                    <a:cubicBezTo>
                      <a:pt x="4" y="1041"/>
                      <a:pt x="2" y="1062"/>
                      <a:pt x="0" y="1077"/>
                    </a:cubicBezTo>
                    <a:cubicBezTo>
                      <a:pt x="401" y="919"/>
                      <a:pt x="685" y="528"/>
                      <a:pt x="685" y="71"/>
                    </a:cubicBezTo>
                    <a:close/>
                  </a:path>
                </a:pathLst>
              </a:custGeom>
              <a:solidFill>
                <a:srgbClr val="D991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3195" y="1863"/>
                <a:ext cx="1298" cy="1916"/>
              </a:xfrm>
              <a:custGeom>
                <a:avLst/>
                <a:gdLst>
                  <a:gd name="T0" fmla="*/ 1026 w 786"/>
                  <a:gd name="T1" fmla="*/ 35 h 1161"/>
                  <a:gd name="T2" fmla="*/ 373 w 786"/>
                  <a:gd name="T3" fmla="*/ 51 h 1161"/>
                  <a:gd name="T4" fmla="*/ 54 w 786"/>
                  <a:gd name="T5" fmla="*/ 155 h 1161"/>
                  <a:gd name="T6" fmla="*/ 168 w 786"/>
                  <a:gd name="T7" fmla="*/ 578 h 1161"/>
                  <a:gd name="T8" fmla="*/ 0 w 786"/>
                  <a:gd name="T9" fmla="*/ 1083 h 1161"/>
                  <a:gd name="T10" fmla="*/ 0 w 786"/>
                  <a:gd name="T11" fmla="*/ 1085 h 1161"/>
                  <a:gd name="T12" fmla="*/ 167 w 786"/>
                  <a:gd name="T13" fmla="*/ 1293 h 1161"/>
                  <a:gd name="T14" fmla="*/ 436 w 786"/>
                  <a:gd name="T15" fmla="*/ 2006 h 1161"/>
                  <a:gd name="T16" fmla="*/ 474 w 786"/>
                  <a:gd name="T17" fmla="*/ 2771 h 1161"/>
                  <a:gd name="T18" fmla="*/ 443 w 786"/>
                  <a:gd name="T19" fmla="*/ 3165 h 1161"/>
                  <a:gd name="T20" fmla="*/ 2144 w 786"/>
                  <a:gd name="T21" fmla="*/ 586 h 1161"/>
                  <a:gd name="T22" fmla="*/ 2139 w 786"/>
                  <a:gd name="T23" fmla="*/ 393 h 1161"/>
                  <a:gd name="T24" fmla="*/ 1855 w 786"/>
                  <a:gd name="T25" fmla="*/ 267 h 1161"/>
                  <a:gd name="T26" fmla="*/ 1026 w 786"/>
                  <a:gd name="T27" fmla="*/ 35 h 11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6"/>
                  <a:gd name="T43" fmla="*/ 0 h 1161"/>
                  <a:gd name="T44" fmla="*/ 786 w 786"/>
                  <a:gd name="T45" fmla="*/ 1161 h 116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6" h="1161">
                    <a:moveTo>
                      <a:pt x="376" y="13"/>
                    </a:moveTo>
                    <a:cubicBezTo>
                      <a:pt x="295" y="0"/>
                      <a:pt x="180" y="11"/>
                      <a:pt x="137" y="19"/>
                    </a:cubicBezTo>
                    <a:cubicBezTo>
                      <a:pt x="93" y="27"/>
                      <a:pt x="50" y="44"/>
                      <a:pt x="20" y="57"/>
                    </a:cubicBezTo>
                    <a:cubicBezTo>
                      <a:pt x="47" y="103"/>
                      <a:pt x="62" y="155"/>
                      <a:pt x="62" y="212"/>
                    </a:cubicBezTo>
                    <a:cubicBezTo>
                      <a:pt x="62" y="281"/>
                      <a:pt x="39" y="346"/>
                      <a:pt x="0" y="397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0" y="398"/>
                      <a:pt x="25" y="419"/>
                      <a:pt x="61" y="474"/>
                    </a:cubicBezTo>
                    <a:cubicBezTo>
                      <a:pt x="97" y="530"/>
                      <a:pt x="144" y="639"/>
                      <a:pt x="160" y="736"/>
                    </a:cubicBezTo>
                    <a:cubicBezTo>
                      <a:pt x="177" y="834"/>
                      <a:pt x="177" y="949"/>
                      <a:pt x="174" y="1016"/>
                    </a:cubicBezTo>
                    <a:cubicBezTo>
                      <a:pt x="173" y="1055"/>
                      <a:pt x="167" y="1113"/>
                      <a:pt x="162" y="1161"/>
                    </a:cubicBezTo>
                    <a:cubicBezTo>
                      <a:pt x="529" y="1004"/>
                      <a:pt x="786" y="639"/>
                      <a:pt x="786" y="215"/>
                    </a:cubicBezTo>
                    <a:cubicBezTo>
                      <a:pt x="786" y="191"/>
                      <a:pt x="785" y="168"/>
                      <a:pt x="784" y="144"/>
                    </a:cubicBezTo>
                    <a:cubicBezTo>
                      <a:pt x="754" y="129"/>
                      <a:pt x="719" y="113"/>
                      <a:pt x="680" y="98"/>
                    </a:cubicBezTo>
                    <a:cubicBezTo>
                      <a:pt x="548" y="48"/>
                      <a:pt x="456" y="25"/>
                      <a:pt x="376" y="13"/>
                    </a:cubicBezTo>
                    <a:close/>
                  </a:path>
                </a:pathLst>
              </a:custGeom>
              <a:solidFill>
                <a:srgbClr val="C02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28" y="2256"/>
              <a:ext cx="942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tr-TR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Saha </a:t>
              </a:r>
              <a:endParaRPr lang="tr-T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>
                <a:defRPr/>
              </a:pPr>
              <a:r>
                <a:rPr lang="tr-TR" sz="1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Çalışması</a:t>
              </a:r>
              <a:endPara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570560" y="3535610"/>
            <a:ext cx="2070497" cy="1477566"/>
            <a:chOff x="1419" y="2552"/>
            <a:chExt cx="2034" cy="1453"/>
          </a:xfrm>
        </p:grpSpPr>
        <p:grpSp>
          <p:nvGrpSpPr>
            <p:cNvPr id="49" name="Group 33"/>
            <p:cNvGrpSpPr>
              <a:grpSpLocks/>
            </p:cNvGrpSpPr>
            <p:nvPr/>
          </p:nvGrpSpPr>
          <p:grpSpPr bwMode="auto">
            <a:xfrm>
              <a:off x="1419" y="2552"/>
              <a:ext cx="2034" cy="1453"/>
              <a:chOff x="1419" y="2552"/>
              <a:chExt cx="2034" cy="1453"/>
            </a:xfrm>
          </p:grpSpPr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1419" y="3334"/>
                <a:ext cx="2002" cy="671"/>
              </a:xfrm>
              <a:custGeom>
                <a:avLst/>
                <a:gdLst>
                  <a:gd name="T0" fmla="*/ 2274 w 1213"/>
                  <a:gd name="T1" fmla="*/ 962 h 406"/>
                  <a:gd name="T2" fmla="*/ 163 w 1213"/>
                  <a:gd name="T3" fmla="*/ 0 h 406"/>
                  <a:gd name="T4" fmla="*/ 0 w 1213"/>
                  <a:gd name="T5" fmla="*/ 33 h 406"/>
                  <a:gd name="T6" fmla="*/ 2274 w 1213"/>
                  <a:gd name="T7" fmla="*/ 1109 h 406"/>
                  <a:gd name="T8" fmla="*/ 3274 w 1213"/>
                  <a:gd name="T9" fmla="*/ 934 h 406"/>
                  <a:gd name="T10" fmla="*/ 3308 w 1213"/>
                  <a:gd name="T11" fmla="*/ 765 h 406"/>
                  <a:gd name="T12" fmla="*/ 2274 w 1213"/>
                  <a:gd name="T13" fmla="*/ 962 h 4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3"/>
                  <a:gd name="T22" fmla="*/ 0 h 406"/>
                  <a:gd name="T23" fmla="*/ 1213 w 1213"/>
                  <a:gd name="T24" fmla="*/ 406 h 4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3" h="406">
                    <a:moveTo>
                      <a:pt x="834" y="352"/>
                    </a:moveTo>
                    <a:cubicBezTo>
                      <a:pt x="525" y="352"/>
                      <a:pt x="248" y="216"/>
                      <a:pt x="60" y="0"/>
                    </a:cubicBezTo>
                    <a:cubicBezTo>
                      <a:pt x="36" y="5"/>
                      <a:pt x="15" y="9"/>
                      <a:pt x="0" y="12"/>
                    </a:cubicBezTo>
                    <a:cubicBezTo>
                      <a:pt x="198" y="253"/>
                      <a:pt x="498" y="406"/>
                      <a:pt x="834" y="406"/>
                    </a:cubicBezTo>
                    <a:cubicBezTo>
                      <a:pt x="963" y="406"/>
                      <a:pt x="1087" y="383"/>
                      <a:pt x="1201" y="342"/>
                    </a:cubicBezTo>
                    <a:cubicBezTo>
                      <a:pt x="1205" y="324"/>
                      <a:pt x="1209" y="304"/>
                      <a:pt x="1213" y="280"/>
                    </a:cubicBezTo>
                    <a:cubicBezTo>
                      <a:pt x="1096" y="327"/>
                      <a:pt x="968" y="352"/>
                      <a:pt x="834" y="352"/>
                    </a:cubicBezTo>
                    <a:close/>
                  </a:path>
                </a:pathLst>
              </a:custGeom>
              <a:solidFill>
                <a:srgbClr val="97D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5"/>
              <p:cNvSpPr>
                <a:spLocks/>
              </p:cNvSpPr>
              <p:nvPr/>
            </p:nvSpPr>
            <p:spPr bwMode="auto">
              <a:xfrm>
                <a:off x="1518" y="2552"/>
                <a:ext cx="1935" cy="1363"/>
              </a:xfrm>
              <a:custGeom>
                <a:avLst/>
                <a:gdLst>
                  <a:gd name="T0" fmla="*/ 3140 w 1172"/>
                  <a:gd name="T1" fmla="*/ 883 h 826"/>
                  <a:gd name="T2" fmla="*/ 2926 w 1172"/>
                  <a:gd name="T3" fmla="*/ 269 h 826"/>
                  <a:gd name="T4" fmla="*/ 2726 w 1172"/>
                  <a:gd name="T5" fmla="*/ 0 h 826"/>
                  <a:gd name="T6" fmla="*/ 2102 w 1172"/>
                  <a:gd name="T7" fmla="*/ 277 h 826"/>
                  <a:gd name="T8" fmla="*/ 1829 w 1172"/>
                  <a:gd name="T9" fmla="*/ 231 h 826"/>
                  <a:gd name="T10" fmla="*/ 1826 w 1172"/>
                  <a:gd name="T11" fmla="*/ 234 h 826"/>
                  <a:gd name="T12" fmla="*/ 1679 w 1172"/>
                  <a:gd name="T13" fmla="*/ 455 h 826"/>
                  <a:gd name="T14" fmla="*/ 1081 w 1172"/>
                  <a:gd name="T15" fmla="*/ 934 h 826"/>
                  <a:gd name="T16" fmla="*/ 371 w 1172"/>
                  <a:gd name="T17" fmla="*/ 1203 h 826"/>
                  <a:gd name="T18" fmla="*/ 0 w 1172"/>
                  <a:gd name="T19" fmla="*/ 1290 h 826"/>
                  <a:gd name="T20" fmla="*/ 2110 w 1172"/>
                  <a:gd name="T21" fmla="*/ 2249 h 826"/>
                  <a:gd name="T22" fmla="*/ 3144 w 1172"/>
                  <a:gd name="T23" fmla="*/ 2053 h 826"/>
                  <a:gd name="T24" fmla="*/ 3175 w 1172"/>
                  <a:gd name="T25" fmla="*/ 1739 h 826"/>
                  <a:gd name="T26" fmla="*/ 3140 w 1172"/>
                  <a:gd name="T27" fmla="*/ 883 h 8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2"/>
                  <a:gd name="T43" fmla="*/ 0 h 826"/>
                  <a:gd name="T44" fmla="*/ 1172 w 1172"/>
                  <a:gd name="T45" fmla="*/ 826 h 8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2" h="826">
                    <a:moveTo>
                      <a:pt x="1152" y="324"/>
                    </a:moveTo>
                    <a:cubicBezTo>
                      <a:pt x="1140" y="244"/>
                      <a:pt x="1093" y="137"/>
                      <a:pt x="1073" y="99"/>
                    </a:cubicBezTo>
                    <a:cubicBezTo>
                      <a:pt x="1051" y="59"/>
                      <a:pt x="1022" y="24"/>
                      <a:pt x="1000" y="0"/>
                    </a:cubicBezTo>
                    <a:cubicBezTo>
                      <a:pt x="944" y="62"/>
                      <a:pt x="862" y="102"/>
                      <a:pt x="771" y="102"/>
                    </a:cubicBezTo>
                    <a:cubicBezTo>
                      <a:pt x="736" y="102"/>
                      <a:pt x="702" y="96"/>
                      <a:pt x="671" y="85"/>
                    </a:cubicBezTo>
                    <a:cubicBezTo>
                      <a:pt x="670" y="86"/>
                      <a:pt x="670" y="86"/>
                      <a:pt x="670" y="86"/>
                    </a:cubicBezTo>
                    <a:cubicBezTo>
                      <a:pt x="670" y="86"/>
                      <a:pt x="657" y="115"/>
                      <a:pt x="616" y="167"/>
                    </a:cubicBezTo>
                    <a:cubicBezTo>
                      <a:pt x="575" y="218"/>
                      <a:pt x="485" y="297"/>
                      <a:pt x="397" y="343"/>
                    </a:cubicBezTo>
                    <a:cubicBezTo>
                      <a:pt x="310" y="389"/>
                      <a:pt x="201" y="424"/>
                      <a:pt x="136" y="442"/>
                    </a:cubicBezTo>
                    <a:cubicBezTo>
                      <a:pt x="100" y="453"/>
                      <a:pt x="46" y="465"/>
                      <a:pt x="0" y="474"/>
                    </a:cubicBezTo>
                    <a:cubicBezTo>
                      <a:pt x="188" y="690"/>
                      <a:pt x="465" y="826"/>
                      <a:pt x="774" y="826"/>
                    </a:cubicBezTo>
                    <a:cubicBezTo>
                      <a:pt x="908" y="826"/>
                      <a:pt x="1036" y="801"/>
                      <a:pt x="1153" y="754"/>
                    </a:cubicBezTo>
                    <a:cubicBezTo>
                      <a:pt x="1158" y="721"/>
                      <a:pt x="1163" y="683"/>
                      <a:pt x="1165" y="639"/>
                    </a:cubicBezTo>
                    <a:cubicBezTo>
                      <a:pt x="1172" y="498"/>
                      <a:pt x="1165" y="404"/>
                      <a:pt x="1152" y="324"/>
                    </a:cubicBezTo>
                    <a:close/>
                  </a:path>
                </a:pathLst>
              </a:custGeom>
              <a:solidFill>
                <a:srgbClr val="00BD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397" y="3216"/>
              <a:ext cx="813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tr-TR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Bilgi </a:t>
              </a:r>
              <a:endParaRPr lang="tr-T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>
                <a:defRPr/>
              </a:pPr>
              <a:r>
                <a:rPr lang="tr-TR" sz="1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Toplama</a:t>
              </a:r>
              <a:endPara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489596" y="1371055"/>
            <a:ext cx="1949054" cy="1756172"/>
            <a:chOff x="1318" y="432"/>
            <a:chExt cx="1915" cy="1727"/>
          </a:xfrm>
        </p:grpSpPr>
        <p:grpSp>
          <p:nvGrpSpPr>
            <p:cNvPr id="54" name="Group 18"/>
            <p:cNvGrpSpPr>
              <a:grpSpLocks/>
            </p:cNvGrpSpPr>
            <p:nvPr/>
          </p:nvGrpSpPr>
          <p:grpSpPr bwMode="auto">
            <a:xfrm>
              <a:off x="1318" y="432"/>
              <a:ext cx="1915" cy="1727"/>
              <a:chOff x="1318" y="432"/>
              <a:chExt cx="1915" cy="1727"/>
            </a:xfrm>
          </p:grpSpPr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1318" y="432"/>
                <a:ext cx="1915" cy="877"/>
              </a:xfrm>
              <a:custGeom>
                <a:avLst/>
                <a:gdLst>
                  <a:gd name="T0" fmla="*/ 2440 w 1160"/>
                  <a:gd name="T1" fmla="*/ 147 h 531"/>
                  <a:gd name="T2" fmla="*/ 3049 w 1160"/>
                  <a:gd name="T3" fmla="*/ 213 h 531"/>
                  <a:gd name="T4" fmla="*/ 3161 w 1160"/>
                  <a:gd name="T5" fmla="*/ 91 h 531"/>
                  <a:gd name="T6" fmla="*/ 2440 w 1160"/>
                  <a:gd name="T7" fmla="*/ 0 h 531"/>
                  <a:gd name="T8" fmla="*/ 0 w 1160"/>
                  <a:gd name="T9" fmla="*/ 1297 h 531"/>
                  <a:gd name="T10" fmla="*/ 74 w 1160"/>
                  <a:gd name="T11" fmla="*/ 1448 h 531"/>
                  <a:gd name="T12" fmla="*/ 2440 w 1160"/>
                  <a:gd name="T13" fmla="*/ 147 h 5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0"/>
                  <a:gd name="T22" fmla="*/ 0 h 531"/>
                  <a:gd name="T23" fmla="*/ 1160 w 1160"/>
                  <a:gd name="T24" fmla="*/ 531 h 5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0" h="531">
                    <a:moveTo>
                      <a:pt x="895" y="54"/>
                    </a:moveTo>
                    <a:cubicBezTo>
                      <a:pt x="972" y="54"/>
                      <a:pt x="1047" y="62"/>
                      <a:pt x="1119" y="78"/>
                    </a:cubicBezTo>
                    <a:cubicBezTo>
                      <a:pt x="1134" y="61"/>
                      <a:pt x="1149" y="45"/>
                      <a:pt x="1160" y="33"/>
                    </a:cubicBezTo>
                    <a:cubicBezTo>
                      <a:pt x="1075" y="12"/>
                      <a:pt x="986" y="0"/>
                      <a:pt x="895" y="0"/>
                    </a:cubicBezTo>
                    <a:cubicBezTo>
                      <a:pt x="523" y="0"/>
                      <a:pt x="195" y="188"/>
                      <a:pt x="0" y="475"/>
                    </a:cubicBezTo>
                    <a:cubicBezTo>
                      <a:pt x="7" y="491"/>
                      <a:pt x="16" y="510"/>
                      <a:pt x="27" y="531"/>
                    </a:cubicBezTo>
                    <a:cubicBezTo>
                      <a:pt x="209" y="244"/>
                      <a:pt x="530" y="54"/>
                      <a:pt x="895" y="54"/>
                    </a:cubicBezTo>
                    <a:close/>
                  </a:path>
                </a:pathLst>
              </a:custGeom>
              <a:solidFill>
                <a:srgbClr val="9DA6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>
                <a:off x="1362" y="521"/>
                <a:ext cx="1804" cy="1638"/>
              </a:xfrm>
              <a:custGeom>
                <a:avLst/>
                <a:gdLst>
                  <a:gd name="T0" fmla="*/ 684 w 1092"/>
                  <a:gd name="T1" fmla="*/ 2236 h 992"/>
                  <a:gd name="T2" fmla="*/ 1222 w 1092"/>
                  <a:gd name="T3" fmla="*/ 2604 h 992"/>
                  <a:gd name="T4" fmla="*/ 1524 w 1092"/>
                  <a:gd name="T5" fmla="*/ 2705 h 992"/>
                  <a:gd name="T6" fmla="*/ 2130 w 1092"/>
                  <a:gd name="T7" fmla="*/ 1988 h 992"/>
                  <a:gd name="T8" fmla="*/ 2130 w 1092"/>
                  <a:gd name="T9" fmla="*/ 1988 h 992"/>
                  <a:gd name="T10" fmla="*/ 2118 w 1092"/>
                  <a:gd name="T11" fmla="*/ 1724 h 992"/>
                  <a:gd name="T12" fmla="*/ 2320 w 1092"/>
                  <a:gd name="T13" fmla="*/ 984 h 992"/>
                  <a:gd name="T14" fmla="*/ 2738 w 1092"/>
                  <a:gd name="T15" fmla="*/ 347 h 992"/>
                  <a:gd name="T16" fmla="*/ 2977 w 1092"/>
                  <a:gd name="T17" fmla="*/ 66 h 992"/>
                  <a:gd name="T18" fmla="*/ 2366 w 1092"/>
                  <a:gd name="T19" fmla="*/ 0 h 992"/>
                  <a:gd name="T20" fmla="*/ 0 w 1092"/>
                  <a:gd name="T21" fmla="*/ 1301 h 992"/>
                  <a:gd name="T22" fmla="*/ 150 w 1092"/>
                  <a:gd name="T23" fmla="*/ 1559 h 992"/>
                  <a:gd name="T24" fmla="*/ 684 w 1092"/>
                  <a:gd name="T25" fmla="*/ 2236 h 9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2"/>
                  <a:gd name="T40" fmla="*/ 0 h 992"/>
                  <a:gd name="T41" fmla="*/ 1092 w 1092"/>
                  <a:gd name="T42" fmla="*/ 992 h 9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2" h="992">
                    <a:moveTo>
                      <a:pt x="251" y="820"/>
                    </a:moveTo>
                    <a:cubicBezTo>
                      <a:pt x="308" y="877"/>
                      <a:pt x="409" y="936"/>
                      <a:pt x="448" y="955"/>
                    </a:cubicBezTo>
                    <a:cubicBezTo>
                      <a:pt x="486" y="973"/>
                      <a:pt x="528" y="985"/>
                      <a:pt x="559" y="992"/>
                    </a:cubicBezTo>
                    <a:cubicBezTo>
                      <a:pt x="573" y="866"/>
                      <a:pt x="662" y="762"/>
                      <a:pt x="781" y="729"/>
                    </a:cubicBezTo>
                    <a:cubicBezTo>
                      <a:pt x="781" y="729"/>
                      <a:pt x="781" y="729"/>
                      <a:pt x="781" y="729"/>
                    </a:cubicBezTo>
                    <a:cubicBezTo>
                      <a:pt x="781" y="729"/>
                      <a:pt x="774" y="698"/>
                      <a:pt x="777" y="632"/>
                    </a:cubicBezTo>
                    <a:cubicBezTo>
                      <a:pt x="780" y="566"/>
                      <a:pt x="807" y="450"/>
                      <a:pt x="851" y="361"/>
                    </a:cubicBezTo>
                    <a:cubicBezTo>
                      <a:pt x="894" y="272"/>
                      <a:pt x="962" y="180"/>
                      <a:pt x="1004" y="127"/>
                    </a:cubicBezTo>
                    <a:cubicBezTo>
                      <a:pt x="1026" y="98"/>
                      <a:pt x="1061" y="58"/>
                      <a:pt x="1092" y="24"/>
                    </a:cubicBezTo>
                    <a:cubicBezTo>
                      <a:pt x="1020" y="8"/>
                      <a:pt x="945" y="0"/>
                      <a:pt x="868" y="0"/>
                    </a:cubicBezTo>
                    <a:cubicBezTo>
                      <a:pt x="503" y="0"/>
                      <a:pt x="182" y="190"/>
                      <a:pt x="0" y="477"/>
                    </a:cubicBezTo>
                    <a:cubicBezTo>
                      <a:pt x="15" y="505"/>
                      <a:pt x="33" y="538"/>
                      <a:pt x="55" y="572"/>
                    </a:cubicBezTo>
                    <a:cubicBezTo>
                      <a:pt x="132" y="691"/>
                      <a:pt x="193" y="762"/>
                      <a:pt x="251" y="820"/>
                    </a:cubicBezTo>
                    <a:close/>
                  </a:path>
                </a:pathLst>
              </a:custGeom>
              <a:solidFill>
                <a:srgbClr val="4D55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1467" y="880"/>
              <a:ext cx="1500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tr-TR" sz="16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Simbiyotik</a:t>
              </a:r>
              <a:r>
                <a:rPr lang="tr-TR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685800">
                <a:defRPr/>
              </a:pPr>
              <a:r>
                <a:rPr lang="tr-TR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Atıkların </a:t>
              </a:r>
              <a:r>
                <a:rPr lang="tr-TR" sz="1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Tespiti</a:t>
              </a:r>
              <a:endParaRPr lang="tr-T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37"/>
          <p:cNvGrpSpPr>
            <a:grpSpLocks/>
          </p:cNvGrpSpPr>
          <p:nvPr/>
        </p:nvGrpSpPr>
        <p:grpSpPr bwMode="auto">
          <a:xfrm>
            <a:off x="179512" y="2202358"/>
            <a:ext cx="1610916" cy="2090738"/>
            <a:chOff x="1010" y="1257"/>
            <a:chExt cx="1583" cy="2056"/>
          </a:xfrm>
          <a:solidFill>
            <a:srgbClr val="FFC409"/>
          </a:solidFill>
        </p:grpSpPr>
        <p:grpSp>
          <p:nvGrpSpPr>
            <p:cNvPr id="59" name="Group 38"/>
            <p:cNvGrpSpPr>
              <a:grpSpLocks/>
            </p:cNvGrpSpPr>
            <p:nvPr/>
          </p:nvGrpSpPr>
          <p:grpSpPr bwMode="auto">
            <a:xfrm>
              <a:off x="1010" y="1257"/>
              <a:ext cx="1583" cy="2056"/>
              <a:chOff x="1010" y="1257"/>
              <a:chExt cx="1583" cy="2056"/>
            </a:xfrm>
            <a:grpFill/>
          </p:grpSpPr>
          <p:sp>
            <p:nvSpPr>
              <p:cNvPr id="61" name="Freeform 39"/>
              <p:cNvSpPr>
                <a:spLocks/>
              </p:cNvSpPr>
              <p:nvPr/>
            </p:nvSpPr>
            <p:spPr bwMode="auto">
              <a:xfrm>
                <a:off x="1010" y="1257"/>
                <a:ext cx="478" cy="2056"/>
              </a:xfrm>
              <a:custGeom>
                <a:avLst/>
                <a:gdLst>
                  <a:gd name="T0" fmla="*/ 147 w 290"/>
                  <a:gd name="T1" fmla="*/ 1587 h 1245"/>
                  <a:gd name="T2" fmla="*/ 544 w 290"/>
                  <a:gd name="T3" fmla="*/ 147 h 1245"/>
                  <a:gd name="T4" fmla="*/ 462 w 290"/>
                  <a:gd name="T5" fmla="*/ 0 h 1245"/>
                  <a:gd name="T6" fmla="*/ 0 w 290"/>
                  <a:gd name="T7" fmla="*/ 1587 h 1245"/>
                  <a:gd name="T8" fmla="*/ 620 w 290"/>
                  <a:gd name="T9" fmla="*/ 3395 h 1245"/>
                  <a:gd name="T10" fmla="*/ 788 w 290"/>
                  <a:gd name="T11" fmla="*/ 3374 h 1245"/>
                  <a:gd name="T12" fmla="*/ 147 w 290"/>
                  <a:gd name="T13" fmla="*/ 1587 h 12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0"/>
                  <a:gd name="T22" fmla="*/ 0 h 1245"/>
                  <a:gd name="T23" fmla="*/ 290 w 290"/>
                  <a:gd name="T24" fmla="*/ 1245 h 12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0" h="1245">
                    <a:moveTo>
                      <a:pt x="54" y="582"/>
                    </a:moveTo>
                    <a:cubicBezTo>
                      <a:pt x="54" y="389"/>
                      <a:pt x="107" y="208"/>
                      <a:pt x="200" y="54"/>
                    </a:cubicBezTo>
                    <a:cubicBezTo>
                      <a:pt x="188" y="33"/>
                      <a:pt x="178" y="14"/>
                      <a:pt x="170" y="0"/>
                    </a:cubicBezTo>
                    <a:cubicBezTo>
                      <a:pt x="63" y="168"/>
                      <a:pt x="0" y="368"/>
                      <a:pt x="0" y="582"/>
                    </a:cubicBezTo>
                    <a:cubicBezTo>
                      <a:pt x="0" y="832"/>
                      <a:pt x="85" y="1062"/>
                      <a:pt x="228" y="1245"/>
                    </a:cubicBezTo>
                    <a:cubicBezTo>
                      <a:pt x="245" y="1244"/>
                      <a:pt x="266" y="1241"/>
                      <a:pt x="290" y="1237"/>
                    </a:cubicBezTo>
                    <a:cubicBezTo>
                      <a:pt x="142" y="1060"/>
                      <a:pt x="54" y="831"/>
                      <a:pt x="54" y="582"/>
                    </a:cubicBezTo>
                    <a:close/>
                  </a:path>
                </a:pathLst>
              </a:custGeom>
              <a:solidFill>
                <a:srgbClr val="FFC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1099" y="1347"/>
                <a:ext cx="1494" cy="1953"/>
              </a:xfrm>
              <a:custGeom>
                <a:avLst/>
                <a:gdLst>
                  <a:gd name="T0" fmla="*/ 1758 w 905"/>
                  <a:gd name="T1" fmla="*/ 2861 h 1183"/>
                  <a:gd name="T2" fmla="*/ 2273 w 905"/>
                  <a:gd name="T3" fmla="*/ 2466 h 1183"/>
                  <a:gd name="T4" fmla="*/ 2466 w 905"/>
                  <a:gd name="T5" fmla="*/ 2202 h 1183"/>
                  <a:gd name="T6" fmla="*/ 1955 w 905"/>
                  <a:gd name="T7" fmla="*/ 1431 h 1183"/>
                  <a:gd name="T8" fmla="*/ 1956 w 905"/>
                  <a:gd name="T9" fmla="*/ 1407 h 1183"/>
                  <a:gd name="T10" fmla="*/ 1714 w 905"/>
                  <a:gd name="T11" fmla="*/ 1339 h 1183"/>
                  <a:gd name="T12" fmla="*/ 1073 w 905"/>
                  <a:gd name="T13" fmla="*/ 921 h 1183"/>
                  <a:gd name="T14" fmla="*/ 598 w 905"/>
                  <a:gd name="T15" fmla="*/ 327 h 1183"/>
                  <a:gd name="T16" fmla="*/ 398 w 905"/>
                  <a:gd name="T17" fmla="*/ 0 h 1183"/>
                  <a:gd name="T18" fmla="*/ 0 w 905"/>
                  <a:gd name="T19" fmla="*/ 1440 h 1183"/>
                  <a:gd name="T20" fmla="*/ 644 w 905"/>
                  <a:gd name="T21" fmla="*/ 3224 h 1183"/>
                  <a:gd name="T22" fmla="*/ 951 w 905"/>
                  <a:gd name="T23" fmla="*/ 3158 h 1183"/>
                  <a:gd name="T24" fmla="*/ 1758 w 905"/>
                  <a:gd name="T25" fmla="*/ 2861 h 11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05"/>
                  <a:gd name="T40" fmla="*/ 0 h 1183"/>
                  <a:gd name="T41" fmla="*/ 905 w 905"/>
                  <a:gd name="T42" fmla="*/ 1183 h 11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05" h="1183">
                    <a:moveTo>
                      <a:pt x="645" y="1050"/>
                    </a:moveTo>
                    <a:cubicBezTo>
                      <a:pt x="718" y="1013"/>
                      <a:pt x="805" y="936"/>
                      <a:pt x="834" y="905"/>
                    </a:cubicBezTo>
                    <a:cubicBezTo>
                      <a:pt x="864" y="873"/>
                      <a:pt x="889" y="836"/>
                      <a:pt x="905" y="808"/>
                    </a:cubicBezTo>
                    <a:cubicBezTo>
                      <a:pt x="795" y="761"/>
                      <a:pt x="717" y="652"/>
                      <a:pt x="717" y="525"/>
                    </a:cubicBezTo>
                    <a:cubicBezTo>
                      <a:pt x="717" y="522"/>
                      <a:pt x="718" y="519"/>
                      <a:pt x="718" y="516"/>
                    </a:cubicBezTo>
                    <a:cubicBezTo>
                      <a:pt x="706" y="515"/>
                      <a:pt x="676" y="509"/>
                      <a:pt x="629" y="491"/>
                    </a:cubicBezTo>
                    <a:cubicBezTo>
                      <a:pt x="567" y="468"/>
                      <a:pt x="465" y="407"/>
                      <a:pt x="394" y="338"/>
                    </a:cubicBezTo>
                    <a:cubicBezTo>
                      <a:pt x="323" y="269"/>
                      <a:pt x="256" y="176"/>
                      <a:pt x="219" y="120"/>
                    </a:cubicBezTo>
                    <a:cubicBezTo>
                      <a:pt x="198" y="89"/>
                      <a:pt x="169" y="41"/>
                      <a:pt x="146" y="0"/>
                    </a:cubicBezTo>
                    <a:cubicBezTo>
                      <a:pt x="53" y="154"/>
                      <a:pt x="0" y="335"/>
                      <a:pt x="0" y="528"/>
                    </a:cubicBezTo>
                    <a:cubicBezTo>
                      <a:pt x="0" y="777"/>
                      <a:pt x="88" y="1006"/>
                      <a:pt x="236" y="1183"/>
                    </a:cubicBezTo>
                    <a:cubicBezTo>
                      <a:pt x="269" y="1178"/>
                      <a:pt x="307" y="1171"/>
                      <a:pt x="349" y="1159"/>
                    </a:cubicBezTo>
                    <a:cubicBezTo>
                      <a:pt x="485" y="1123"/>
                      <a:pt x="573" y="1087"/>
                      <a:pt x="645" y="1050"/>
                    </a:cubicBezTo>
                    <a:close/>
                  </a:path>
                </a:pathLst>
              </a:custGeom>
              <a:solidFill>
                <a:srgbClr val="F2B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GB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1154" y="2357"/>
              <a:ext cx="1200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defRPr/>
              </a:pPr>
              <a:r>
                <a:rPr lang="tr-TR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Atıkların </a:t>
              </a:r>
            </a:p>
            <a:p>
              <a:pPr algn="ctr" defTabSz="685800">
                <a:defRPr/>
              </a:pPr>
              <a:r>
                <a:rPr lang="tr-TR" sz="1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Belirlenmesi</a:t>
              </a:r>
              <a:endPara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-31760" y="87015"/>
            <a:ext cx="915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i="1" dirty="0" smtClean="0"/>
              <a:t>Gerçekleştirilen Hedefler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32850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323528" y="112474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Simbiyoz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” biyolojik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iki canlının tek bir organizma gibi birbirleriyle yardımlaşarak bir arada yaşamaları anlamına gelmektedir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Endüstriyel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simbiyoz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birbirine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fiziksel olarak yakın olup,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iki veya daha fazla endüstriyel işletmenin bir araya gelerek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uzun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süreçli ortaklıklar kurması ve dayanışma içinde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çalışmasıdır.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yapı;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malzeme, enerji, su ve yan ürünlerin fiziksel değişimi de dahil olmak üzere,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kaynaklarının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paylaşımını kapsamaktadır.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-34957" y="346265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/>
              <a:t>Simbiyoz</a:t>
            </a:r>
            <a:r>
              <a:rPr lang="tr-TR" sz="2400" b="1" i="1" dirty="0" smtClean="0"/>
              <a:t> nedir?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32850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047"/>
            <a:ext cx="223583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http://kayseriosb.org/img/kayseri_OSB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4" y="5799446"/>
            <a:ext cx="190436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Açıklama: http://www.dpt.gov.tr/DocObjects/view/12601/Kalkınma_Bakanlığı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9" y="5748753"/>
            <a:ext cx="1092835" cy="10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PC\Desktop\EKO\eko smart\Logo Formatları\Beyaz Zemin Logo Formatları\Yatay P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81328"/>
            <a:ext cx="19627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etin kutusu 7"/>
          <p:cNvSpPr txBox="1"/>
          <p:nvPr/>
        </p:nvSpPr>
        <p:spPr>
          <a:xfrm>
            <a:off x="-44860" y="346264"/>
            <a:ext cx="914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/>
              <a:t>Proje </a:t>
            </a:r>
            <a:r>
              <a:rPr lang="tr-TR" sz="2400" b="1" i="1" dirty="0" err="1" smtClean="0"/>
              <a:t>İP’leri</a:t>
            </a:r>
            <a:r>
              <a:rPr lang="tr-TR" sz="2400" b="1" i="1" dirty="0" smtClean="0"/>
              <a:t> </a:t>
            </a:r>
            <a:endParaRPr lang="tr-TR" sz="2400" b="1" i="1" dirty="0"/>
          </a:p>
        </p:txBody>
      </p:sp>
      <p:sp>
        <p:nvSpPr>
          <p:cNvPr id="14" name="Dikdörtgen 13"/>
          <p:cNvSpPr/>
          <p:nvPr/>
        </p:nvSpPr>
        <p:spPr>
          <a:xfrm>
            <a:off x="539552" y="908720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 Paketi 1 (İP1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Proje Yönetimi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 Paketi 2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İP2):	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Kayseri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OSB’de bulunan firmaların analizi ve literatür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	araştırması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Literatür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taraması yapılması</a:t>
            </a:r>
          </a:p>
          <a:p>
            <a:pPr lvl="0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Firma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analizinin yapılması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Paketi 3 (İP3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Anketin hazırlanması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Anket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çalışması ve saha ziyaretlerinin yapılması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Anket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sonuç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çalıştayı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düzenlenmesi</a:t>
            </a:r>
          </a:p>
          <a:p>
            <a:pPr lvl="0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Eşleştirme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toplantıları düzenlenmesi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 Paketi 4 (İP4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Raporun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oluşturulması ve sunulması</a:t>
            </a:r>
          </a:p>
          <a:p>
            <a:pPr lvl="0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Taslak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&amp; Nihai raporların hazırlanması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kapanışın yapılması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1501</TotalTime>
  <Words>1908</Words>
  <Application>Microsoft Office PowerPoint</Application>
  <PresentationFormat>Ekran Gösterisi (4:3)</PresentationFormat>
  <Paragraphs>651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109</cp:revision>
  <dcterms:created xsi:type="dcterms:W3CDTF">2017-02-15T13:12:22Z</dcterms:created>
  <dcterms:modified xsi:type="dcterms:W3CDTF">2017-02-19T16:52:32Z</dcterms:modified>
</cp:coreProperties>
</file>